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  <p:sldMasterId id="2147483685" r:id="rId2"/>
    <p:sldMasterId id="2147483686" r:id="rId3"/>
    <p:sldMasterId id="2147483687" r:id="rId4"/>
    <p:sldMasterId id="2147483688" r:id="rId5"/>
  </p:sldMasterIdLst>
  <p:notesMasterIdLst>
    <p:notesMasterId r:id="rId39"/>
  </p:notesMasterIdLst>
  <p:sldIdLst>
    <p:sldId id="256" r:id="rId6"/>
    <p:sldId id="257" r:id="rId7"/>
    <p:sldId id="258" r:id="rId8"/>
    <p:sldId id="298" r:id="rId9"/>
    <p:sldId id="299" r:id="rId10"/>
    <p:sldId id="300" r:id="rId11"/>
    <p:sldId id="301" r:id="rId12"/>
    <p:sldId id="259" r:id="rId13"/>
    <p:sldId id="261" r:id="rId14"/>
    <p:sldId id="305" r:id="rId15"/>
    <p:sldId id="262" r:id="rId16"/>
    <p:sldId id="263" r:id="rId17"/>
    <p:sldId id="264" r:id="rId18"/>
    <p:sldId id="265" r:id="rId19"/>
    <p:sldId id="302" r:id="rId20"/>
    <p:sldId id="268" r:id="rId21"/>
    <p:sldId id="269" r:id="rId22"/>
    <p:sldId id="270" r:id="rId23"/>
    <p:sldId id="271" r:id="rId24"/>
    <p:sldId id="272" r:id="rId25"/>
    <p:sldId id="304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306" r:id="rId34"/>
    <p:sldId id="307" r:id="rId35"/>
    <p:sldId id="308" r:id="rId36"/>
    <p:sldId id="309" r:id="rId37"/>
    <p:sldId id="310" r:id="rId3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15037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518ec7acd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g518ec7acd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518ec7acd0_0_7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518ec7acd0_0_7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518ec7acd0_0_7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g518ec7acd0_0_7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518ec7acd0_0_7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518ec7acd0_0_7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518ec7acd0_0_7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g518ec7acd0_0_7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518ec7acd0_0_7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g518ec7acd0_0_7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518ec7acd0_0_7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g518ec7acd0_0_7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518ec7acd0_0_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g518ec7acd0_0_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518ec7acd0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g518ec7acd0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518ec7acd0_0_8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g518ec7acd0_0_8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518ec7acd0_0_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g518ec7acd0_0_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518ec7acd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g518ec7acd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518ec7acd0_0_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g518ec7acd0_0_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518ec7acd0_0_8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g518ec7acd0_0_8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518ec7acd0_0_8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g518ec7acd0_0_8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518ec7acd0_0_8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g518ec7acd0_0_8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518ec7acd0_0_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g518ec7acd0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518ec7acd0_0_8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g518ec7acd0_0_8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5b67e4fd92_0_1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g5b67e4fd92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5b67e4fd92_0_2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g5b67e4fd92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5b67e4fd92_0_2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g5b67e4fd92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5b67e4fd92_0_3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g5b67e4fd92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18ec7acd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g518ec7acd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5b67e4fd92_0_4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g5b67e4fd92_0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518ec7acd0_0_85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200" cy="41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g518ec7acd0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7388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518ec7acd0_0_92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200" cy="41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g518ec7acd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7388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518ec7acd0_0_112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200" cy="41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g518ec7acd0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7388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518ec7acd0_0_134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200" cy="41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g518ec7acd0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7565" y="687049"/>
            <a:ext cx="606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518ec7acd0_0_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518ec7acd0_0_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518ec7acd0_0_7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518ec7acd0_0_7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6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6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6"/>
          <p:cNvSpPr txBox="1">
            <a:spLocks noGrp="1"/>
          </p:cNvSpPr>
          <p:nvPr>
            <p:ph type="sldNum" idx="12"/>
          </p:nvPr>
        </p:nvSpPr>
        <p:spPr>
          <a:xfrm>
            <a:off x="7239000" y="4885134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7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7"/>
          <p:cNvSpPr txBox="1">
            <a:spLocks noGrp="1"/>
          </p:cNvSpPr>
          <p:nvPr>
            <p:ph type="body" idx="1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8" name="Google Shape;108;p27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7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sldNum" idx="12"/>
          </p:nvPr>
        </p:nvSpPr>
        <p:spPr>
          <a:xfrm>
            <a:off x="7239000" y="4885134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 rot="5400000">
            <a:off x="5429250" y="1543050"/>
            <a:ext cx="41148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 rot="5400000">
            <a:off x="1466850" y="-323850"/>
            <a:ext cx="41148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7239000" y="4885134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 rot="5400000">
            <a:off x="3028950" y="-857250"/>
            <a:ext cx="30861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sldNum" idx="12"/>
          </p:nvPr>
        </p:nvSpPr>
        <p:spPr>
          <a:xfrm>
            <a:off x="7239000" y="4885134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0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sldNum" idx="12"/>
          </p:nvPr>
        </p:nvSpPr>
        <p:spPr>
          <a:xfrm>
            <a:off x="7239000" y="4885134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1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1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>
            <a:endParaRPr/>
          </a:p>
        </p:txBody>
      </p:sp>
      <p:sp>
        <p:nvSpPr>
          <p:cNvPr id="133" name="Google Shape;133;p31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134" name="Google Shape;134;p31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sldNum" idx="12"/>
          </p:nvPr>
        </p:nvSpPr>
        <p:spPr>
          <a:xfrm>
            <a:off x="7239000" y="4885134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2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2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sldNum" idx="12"/>
          </p:nvPr>
        </p:nvSpPr>
        <p:spPr>
          <a:xfrm>
            <a:off x="7239000" y="4885134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3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145" name="Google Shape;145;p33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146" name="Google Shape;146;p33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147" name="Google Shape;147;p33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sldNum" idx="12"/>
          </p:nvPr>
        </p:nvSpPr>
        <p:spPr>
          <a:xfrm>
            <a:off x="7239000" y="4885134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4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4"/>
          <p:cNvSpPr txBox="1">
            <a:spLocks noGrp="1"/>
          </p:cNvSpPr>
          <p:nvPr>
            <p:ph type="body" idx="1"/>
          </p:nvPr>
        </p:nvSpPr>
        <p:spPr>
          <a:xfrm>
            <a:off x="685800" y="148590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2"/>
          </p:nvPr>
        </p:nvSpPr>
        <p:spPr>
          <a:xfrm>
            <a:off x="4648200" y="148590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7239000" y="4885134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7239000" y="4885134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6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6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/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/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/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6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6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6"/>
          <p:cNvSpPr txBox="1">
            <a:spLocks noGrp="1"/>
          </p:cNvSpPr>
          <p:nvPr>
            <p:ph type="sldNum" idx="12"/>
          </p:nvPr>
        </p:nvSpPr>
        <p:spPr>
          <a:xfrm>
            <a:off x="7239000" y="4885134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 type="title">
  <p:cSld name="TITLE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8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8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79" name="Google Shape;179;p38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8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8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9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9"/>
          <p:cNvSpPr txBox="1">
            <a:spLocks noGrp="1"/>
          </p:cNvSpPr>
          <p:nvPr>
            <p:ph type="body" idx="1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85" name="Google Shape;185;p39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9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9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0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40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40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25129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6226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76712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3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3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8809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34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47426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5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5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55" name="Google Shape;155;p35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35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57" name="Google Shape;157;p35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03386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86271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7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7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69" name="Google Shape;169;p37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70" name="Google Shape;170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99848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8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38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77" name="Google Shape;177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97636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39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3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3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5846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0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40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4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4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4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2236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7" name="Google Shape;97;p25"/>
          <p:cNvSpPr txBox="1">
            <a:spLocks noGrp="1"/>
          </p:cNvSpPr>
          <p:nvPr>
            <p:ph type="body" idx="1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sldNum" idx="12"/>
          </p:nvPr>
        </p:nvSpPr>
        <p:spPr>
          <a:xfrm>
            <a:off x="7239000" y="4885134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7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2" name="Google Shape;172;p37"/>
          <p:cNvSpPr txBox="1">
            <a:spLocks noGrp="1"/>
          </p:cNvSpPr>
          <p:nvPr>
            <p:ph type="body" idx="1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3" name="Google Shape;173;p37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4" name="Google Shape;174;p37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5" name="Google Shape;175;p37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68393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1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Al-Farabi Kazakh National University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Higher School of Medicine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41"/>
          <p:cNvSpPr txBox="1">
            <a:spLocks noGrp="1"/>
          </p:cNvSpPr>
          <p:nvPr>
            <p:ph type="subTitle" idx="1"/>
          </p:nvPr>
        </p:nvSpPr>
        <p:spPr>
          <a:xfrm>
            <a:off x="311700" y="2300100"/>
            <a:ext cx="8520600" cy="7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Transcription of genetic information and mRNA processing.</a:t>
            </a:r>
            <a:endParaRPr sz="3600" b="1" dirty="0">
              <a:solidFill>
                <a:schemeClr val="tx1"/>
              </a:solidFill>
              <a:highlight>
                <a:schemeClr val="lt1"/>
              </a:highlight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1934" y="3403218"/>
            <a:ext cx="5101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Lecturer: PhD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Pinsky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Ilya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Vladimirovich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tructure of ge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7" r="8599"/>
          <a:stretch/>
        </p:blipFill>
        <p:spPr bwMode="auto">
          <a:xfrm>
            <a:off x="591266" y="405636"/>
            <a:ext cx="8085221" cy="432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70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850" y="519113"/>
            <a:ext cx="3907631" cy="4014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56325" y="141684"/>
            <a:ext cx="3193257" cy="4762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8"/>
          <p:cNvSpPr txBox="1"/>
          <p:nvPr/>
        </p:nvSpPr>
        <p:spPr>
          <a:xfrm>
            <a:off x="2695575" y="114300"/>
            <a:ext cx="344010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</a:pPr>
            <a:r>
              <a:rPr lang="en" sz="3600" b="1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RNA structure</a:t>
            </a:r>
            <a:endParaRPr/>
          </a:p>
        </p:txBody>
      </p:sp>
      <p:sp>
        <p:nvSpPr>
          <p:cNvPr id="253" name="Google Shape;253;p48"/>
          <p:cNvSpPr txBox="1"/>
          <p:nvPr/>
        </p:nvSpPr>
        <p:spPr>
          <a:xfrm>
            <a:off x="228600" y="1028700"/>
            <a:ext cx="8759700" cy="13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lang="en" sz="2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RNA is single stranded polymer of C, G, A, U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lang="en" sz="2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 have secondary structure but typically not a double helix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6192" y="1387177"/>
            <a:ext cx="4543425" cy="34004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802" y="312821"/>
            <a:ext cx="7772400" cy="857400"/>
          </a:xfrm>
        </p:spPr>
        <p:txBody>
          <a:bodyPr/>
          <a:lstStyle/>
          <a:p>
            <a:r>
              <a:rPr lang="en-US" dirty="0" smtClean="0"/>
              <a:t>Secondary structures of mRNA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450" y="681038"/>
            <a:ext cx="5588794" cy="3589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6" t="30551" r="25308" b="30987"/>
          <a:stretch/>
        </p:blipFill>
        <p:spPr bwMode="auto">
          <a:xfrm>
            <a:off x="128164" y="175414"/>
            <a:ext cx="8963186" cy="460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71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3"/>
          <p:cNvSpPr txBox="1"/>
          <p:nvPr/>
        </p:nvSpPr>
        <p:spPr>
          <a:xfrm>
            <a:off x="1354412" y="285750"/>
            <a:ext cx="6277047" cy="103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</a:pPr>
            <a:r>
              <a:rPr lang="en" sz="3600" b="1" i="0" u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Types of RNA-polymerases</a:t>
            </a:r>
            <a:endParaRPr dirty="0"/>
          </a:p>
        </p:txBody>
      </p:sp>
      <p:sp>
        <p:nvSpPr>
          <p:cNvPr id="280" name="Google Shape;280;p53"/>
          <p:cNvSpPr txBox="1"/>
          <p:nvPr/>
        </p:nvSpPr>
        <p:spPr>
          <a:xfrm>
            <a:off x="198545" y="1254417"/>
            <a:ext cx="8759700" cy="26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lang="en" sz="28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DNA acts as a template for RNA synthesis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lang="en" sz="28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Synthesis by RNA polymerase -</a:t>
            </a:r>
            <a:r>
              <a:rPr lang="en" sz="2800" b="0" i="1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RNA Pol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>
              <a:buClr>
                <a:schemeClr val="dk1"/>
              </a:buClr>
              <a:buSzPts val="2800"/>
            </a:pPr>
            <a:r>
              <a:rPr lang="en" sz="28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RNA Pol I makes </a:t>
            </a:r>
            <a:r>
              <a:rPr lang="en-US" sz="28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28S</a:t>
            </a:r>
            <a:r>
              <a:rPr lang="en-US" sz="2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sz="28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18S</a:t>
            </a:r>
            <a:r>
              <a:rPr lang="ru-RU" sz="2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  <a:r>
              <a:rPr lang="ru-RU" sz="28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" sz="28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</a:t>
            </a:r>
            <a:r>
              <a:rPr lang="ru-RU" sz="28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5,8</a:t>
            </a:r>
            <a:r>
              <a:rPr lang="en-US" sz="28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lang="ru-RU" sz="28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rRNA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lang="en" sz="28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RNA </a:t>
            </a:r>
            <a:r>
              <a:rPr lang="en" sz="2800" b="0" i="0" u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Pol </a:t>
            </a:r>
            <a:r>
              <a:rPr lang="en" sz="28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II makes </a:t>
            </a:r>
            <a:r>
              <a:rPr lang="en" sz="2800" b="0" i="0" u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mRNA, miRNAs and snRNAs </a:t>
            </a:r>
            <a:r>
              <a:rPr lang="en" sz="28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</a:t>
            </a:r>
            <a:r>
              <a:rPr lang="en" sz="2800" b="0" i="0" u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nucleus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endParaRPr lang="en" sz="2800" dirty="0" smtClean="0">
              <a:solidFill>
                <a:schemeClr val="dk1"/>
              </a:solidFill>
              <a:latin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lang="en" sz="2800" dirty="0" smtClean="0">
                <a:solidFill>
                  <a:schemeClr val="dk1"/>
                </a:solidFill>
                <a:latin typeface="Comic Sans MS"/>
                <a:sym typeface="Comic Sans MS"/>
              </a:rPr>
              <a:t>RNA Pol III makes tRNA and other small RNAs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12" y="411956"/>
            <a:ext cx="6243208" cy="3911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5"/>
          <p:cNvSpPr txBox="1"/>
          <p:nvPr/>
        </p:nvSpPr>
        <p:spPr>
          <a:xfrm>
            <a:off x="1905000" y="342900"/>
            <a:ext cx="541650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</a:pPr>
            <a:r>
              <a:rPr lang="en" sz="3600" b="1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Control of transcription</a:t>
            </a:r>
            <a:endParaRPr/>
          </a:p>
        </p:txBody>
      </p:sp>
      <p:sp>
        <p:nvSpPr>
          <p:cNvPr id="291" name="Google Shape;291;p55"/>
          <p:cNvSpPr txBox="1"/>
          <p:nvPr/>
        </p:nvSpPr>
        <p:spPr>
          <a:xfrm>
            <a:off x="373050" y="1793078"/>
            <a:ext cx="8397900" cy="7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lang="en" sz="2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Transcription initiation by RNA Pol II requires </a:t>
            </a:r>
            <a:r>
              <a:rPr lang="en" sz="2800" b="0" i="1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general transcription factors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6"/>
          <p:cNvSpPr txBox="1"/>
          <p:nvPr/>
        </p:nvSpPr>
        <p:spPr>
          <a:xfrm>
            <a:off x="2057400" y="0"/>
            <a:ext cx="54165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</a:pPr>
            <a:r>
              <a:rPr lang="en" sz="3600" b="1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Control of transcription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</a:pPr>
            <a:endParaRPr/>
          </a:p>
        </p:txBody>
      </p:sp>
      <p:sp>
        <p:nvSpPr>
          <p:cNvPr id="297" name="Google Shape;297;p56"/>
          <p:cNvSpPr txBox="1"/>
          <p:nvPr/>
        </p:nvSpPr>
        <p:spPr>
          <a:xfrm>
            <a:off x="152400" y="1231106"/>
            <a:ext cx="8778900" cy="32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lang="en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Transcription start site usually  a </a:t>
            </a:r>
            <a:r>
              <a:rPr lang="en" sz="2400" b="0" i="1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TATA box </a:t>
            </a:r>
            <a:r>
              <a:rPr lang="en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(not always)</a:t>
            </a: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lang="en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TBP (TATA-binding protein) binds, changing DNA structure.</a:t>
            </a: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lang="en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Recruits  transcription factor II proteins (TFIIA, B, …) then RNA Pol II</a:t>
            </a: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lang="en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Collectively the </a:t>
            </a:r>
            <a:r>
              <a:rPr lang="en" sz="2400" b="0" i="1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transcription initiation complex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2"/>
          <p:cNvSpPr txBox="1">
            <a:spLocks noGrp="1"/>
          </p:cNvSpPr>
          <p:nvPr>
            <p:ph type="ctrTitle"/>
          </p:nvPr>
        </p:nvSpPr>
        <p:spPr>
          <a:xfrm>
            <a:off x="165775" y="81475"/>
            <a:ext cx="8520600" cy="1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2400" b="1">
                <a:latin typeface="Cambria"/>
                <a:ea typeface="Cambria"/>
                <a:cs typeface="Cambria"/>
                <a:sym typeface="Cambria"/>
              </a:rPr>
              <a:t>LEARNING OUTCOMES</a:t>
            </a:r>
            <a:endParaRPr sz="2400" b="1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2400" b="1">
                <a:latin typeface="Cambria"/>
                <a:ea typeface="Cambria"/>
                <a:cs typeface="Cambria"/>
                <a:sym typeface="Cambria"/>
              </a:rPr>
              <a:t>As a result of the lesson you will be able to: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3" name="Google Shape;203;p42"/>
          <p:cNvSpPr txBox="1">
            <a:spLocks noGrp="1"/>
          </p:cNvSpPr>
          <p:nvPr>
            <p:ph type="subTitle" idx="1"/>
          </p:nvPr>
        </p:nvSpPr>
        <p:spPr>
          <a:xfrm>
            <a:off x="165775" y="1272925"/>
            <a:ext cx="8800200" cy="3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Define the terms: transcription, promoter, enhancer, terminator.</a:t>
            </a:r>
          </a:p>
          <a:p>
            <a:pPr marL="0" lvl="0" indent="0" algn="l"/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Describe prokaryotic and eukaryotic RNA-polymerases' structure and functions. </a:t>
            </a:r>
          </a:p>
          <a:p>
            <a:pPr marL="0" lvl="0" indent="0" algn="l"/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Describe phases of transcription, explain the processes happening at each phase and their importance. </a:t>
            </a:r>
          </a:p>
          <a:p>
            <a:pPr marL="0" lvl="0" indent="0" algn="l"/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Explain the process, importance and difference of Rho-independent and Rho-dependent termination of transcription.</a:t>
            </a:r>
          </a:p>
          <a:p>
            <a:pPr marL="0" lvl="0" indent="0" algn="l"/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Explain the mechanism of </a:t>
            </a: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polyadenylation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its importance.</a:t>
            </a:r>
          </a:p>
          <a:p>
            <a:pPr marL="0" lvl="0" indent="0" algn="l"/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Describe the structure of the cap fragment, its synthesis and functions.</a:t>
            </a:r>
          </a:p>
          <a:p>
            <a:pPr marL="0" lvl="0" indent="0" algn="l"/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Describe the splicing mechanism and its meaning.</a:t>
            </a:r>
          </a:p>
          <a:p>
            <a:pPr marL="0" lvl="0" indent="0" algn="l"/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 Explain the effect of splicing on gene expression.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750" y="465534"/>
            <a:ext cx="3736181" cy="4107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9337" y="627459"/>
            <a:ext cx="3757612" cy="3393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initiation of transcri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26" y="158988"/>
            <a:ext cx="7170821" cy="467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09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8"/>
          <p:cNvSpPr txBox="1"/>
          <p:nvPr/>
        </p:nvSpPr>
        <p:spPr>
          <a:xfrm>
            <a:off x="1905000" y="342900"/>
            <a:ext cx="541650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</a:pPr>
            <a:r>
              <a:rPr lang="en" sz="3600" b="1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Control of transcription</a:t>
            </a:r>
            <a:endParaRPr/>
          </a:p>
        </p:txBody>
      </p:sp>
      <p:sp>
        <p:nvSpPr>
          <p:cNvPr id="309" name="Google Shape;309;p58"/>
          <p:cNvSpPr txBox="1"/>
          <p:nvPr/>
        </p:nvSpPr>
        <p:spPr>
          <a:xfrm>
            <a:off x="373050" y="1651928"/>
            <a:ext cx="8397900" cy="13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omic Sans MS"/>
              <a:buNone/>
            </a:pPr>
            <a:r>
              <a:rPr lang="en" sz="2800" b="0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Since DNA is wrapped around histones, how does RNA Pol gain access to the promoter?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omic Sans MS"/>
              <a:buNone/>
            </a:pPr>
            <a:r>
              <a:rPr lang="en" sz="2800" b="0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does RNA Pol know where to bind?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9"/>
          <p:cNvSpPr txBox="1"/>
          <p:nvPr/>
        </p:nvSpPr>
        <p:spPr>
          <a:xfrm>
            <a:off x="1752600" y="0"/>
            <a:ext cx="54165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</a:pPr>
            <a:r>
              <a:rPr lang="en" sz="3600" b="1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Control of transcription</a:t>
            </a:r>
            <a:endParaRPr/>
          </a:p>
        </p:txBody>
      </p:sp>
      <p:sp>
        <p:nvSpPr>
          <p:cNvPr id="315" name="Google Shape;315;p59"/>
          <p:cNvSpPr txBox="1"/>
          <p:nvPr/>
        </p:nvSpPr>
        <p:spPr>
          <a:xfrm>
            <a:off x="266700" y="1529953"/>
            <a:ext cx="8496300" cy="32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lang="en" sz="1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Transcription initiation also requires: </a:t>
            </a:r>
            <a:endParaRPr sz="1800"/>
          </a:p>
          <a:p>
            <a:pPr marL="457200" marR="0" lvl="1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activators</a:t>
            </a:r>
            <a:endParaRPr sz="1800"/>
          </a:p>
          <a:p>
            <a:pPr marL="457200" marR="0" lvl="1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mediators (or co-activators), </a:t>
            </a:r>
            <a:endParaRPr sz="1800"/>
          </a:p>
          <a:p>
            <a:pPr marL="457200" marR="0" lvl="1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chromatin-remodeling proteins</a:t>
            </a:r>
            <a:endParaRPr sz="18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18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lang="en" sz="1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Activators increase the likelihood of successful transcription initiation</a:t>
            </a:r>
            <a:endParaRPr sz="18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18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lang="en" sz="1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Mediators allow activators to communicate with RNA Pol II</a:t>
            </a: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7287" y="660797"/>
            <a:ext cx="5122069" cy="3821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6012" y="357188"/>
            <a:ext cx="5616177" cy="4140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62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omic Sans MS"/>
              <a:buNone/>
            </a:pPr>
            <a:r>
              <a:rPr lang="en" sz="3600" b="1" i="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Transcription factors</a:t>
            </a:r>
            <a:endParaRPr/>
          </a:p>
        </p:txBody>
      </p:sp>
      <p:sp>
        <p:nvSpPr>
          <p:cNvPr id="331" name="Google Shape;331;p62"/>
          <p:cNvSpPr txBox="1">
            <a:spLocks noGrp="1"/>
          </p:cNvSpPr>
          <p:nvPr>
            <p:ph type="body" idx="1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DNA-binding proteins associate with specific regions on DNA (elements)</a:t>
            </a:r>
            <a:endParaRPr sz="2400" dirty="0"/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17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Elements may be as small as 6 nucleotides</a:t>
            </a:r>
            <a:endParaRPr sz="2400" dirty="0"/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17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Subtle differences in DNA 3 dimensional structure alter the ability of proteins to bind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63"/>
          <p:cNvSpPr txBox="1"/>
          <p:nvPr/>
        </p:nvSpPr>
        <p:spPr>
          <a:xfrm>
            <a:off x="3108325" y="285750"/>
            <a:ext cx="363060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</a:pPr>
            <a:r>
              <a:rPr lang="en" sz="3600" b="1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RNA processing</a:t>
            </a:r>
            <a:endParaRPr/>
          </a:p>
        </p:txBody>
      </p:sp>
      <p:sp>
        <p:nvSpPr>
          <p:cNvPr id="337" name="Google Shape;337;p63"/>
          <p:cNvSpPr txBox="1"/>
          <p:nvPr/>
        </p:nvSpPr>
        <p:spPr>
          <a:xfrm>
            <a:off x="274637" y="1514475"/>
            <a:ext cx="6204000" cy="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8" name="Google Shape;338;p63"/>
          <p:cNvSpPr txBox="1"/>
          <p:nvPr/>
        </p:nvSpPr>
        <p:spPr>
          <a:xfrm>
            <a:off x="0" y="1231106"/>
            <a:ext cx="9144000" cy="3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lang="en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Newly synthesized transcripts (mRNA) are processed:</a:t>
            </a: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</a:pPr>
            <a:r>
              <a:rPr lang="en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Splice out intervening sequences (=introns) leaving expressed sequences (exons)</a:t>
            </a: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</a:pPr>
            <a:r>
              <a:rPr lang="en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“Cap” 5’ end of RNA</a:t>
            </a: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</a:pPr>
            <a:r>
              <a:rPr lang="en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Poly-adenylate 3’ end (Poly A</a:t>
            </a:r>
            <a:r>
              <a:rPr lang="en" sz="2400" b="0" i="0" u="none" baseline="30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+</a:t>
            </a:r>
            <a:r>
              <a:rPr lang="en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tail)</a:t>
            </a: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6375" y="141684"/>
            <a:ext cx="4212431" cy="5001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ru"/>
              <a:t>The CALCA gene</a:t>
            </a:r>
            <a:endParaRPr/>
          </a:p>
        </p:txBody>
      </p:sp>
      <p:sp>
        <p:nvSpPr>
          <p:cNvPr id="328" name="Google Shape;328;p56"/>
          <p:cNvSpPr txBox="1">
            <a:spLocks noGrp="1"/>
          </p:cNvSpPr>
          <p:nvPr>
            <p:ph type="body" idx="1"/>
          </p:nvPr>
        </p:nvSpPr>
        <p:spPr>
          <a:xfrm>
            <a:off x="666896" y="2275318"/>
            <a:ext cx="7760100" cy="26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" sz="2400">
                <a:latin typeface="Calibri"/>
                <a:ea typeface="Calibri"/>
                <a:cs typeface="Calibri"/>
                <a:sym typeface="Calibri"/>
              </a:rPr>
              <a:t>Key features:</a:t>
            </a:r>
            <a:endParaRPr/>
          </a:p>
          <a:p>
            <a:pPr marL="177800" lvl="0" indent="-17145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ru" sz="1900"/>
              <a:t>6 expressed sequences, or </a:t>
            </a:r>
            <a:r>
              <a:rPr lang="ru" sz="1900" u="sng"/>
              <a:t>exons</a:t>
            </a:r>
            <a:endParaRPr/>
          </a:p>
          <a:p>
            <a:pPr marL="520700" lvl="1" indent="-184150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ru" sz="1700"/>
              <a:t>Exon 4 codes for 32 amino acids to form calcitonin</a:t>
            </a:r>
            <a:endParaRPr/>
          </a:p>
          <a:p>
            <a:pPr marL="520700" lvl="1" indent="-184150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ru" sz="1700"/>
              <a:t>Exon 5 codes for 37 amino acids to form CGRP</a:t>
            </a:r>
            <a:endParaRPr/>
          </a:p>
          <a:p>
            <a:pPr marL="342900" lvl="1" indent="0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/>
          </a:p>
          <a:p>
            <a:pPr marL="177800" lvl="0" indent="-17145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ru" sz="1900"/>
              <a:t>Two polyadenylation, or </a:t>
            </a:r>
            <a:r>
              <a:rPr lang="ru" sz="1900" u="sng"/>
              <a:t>poly-A sites</a:t>
            </a:r>
            <a:r>
              <a:rPr lang="ru" sz="1900"/>
              <a:t>, recognized by enzymes that can facilitate cleavage and poly-A addition at the 3´ end of the corresponding mRNA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endParaRPr sz="1900" u="sng"/>
          </a:p>
          <a:p>
            <a:pPr marL="177800" lvl="0" indent="-17145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ru" sz="1900"/>
              <a:t>Intervening sequences, or </a:t>
            </a:r>
            <a:r>
              <a:rPr lang="ru" sz="1900" u="sng"/>
              <a:t>introns</a:t>
            </a:r>
            <a:endParaRPr sz="1900" u="sng"/>
          </a:p>
        </p:txBody>
      </p:sp>
      <p:sp>
        <p:nvSpPr>
          <p:cNvPr id="329" name="Google Shape;329;p5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fld id="{00000000-1234-1234-1234-123412341234}" type="slidenum">
              <a:rPr lang="ru"/>
              <a:pPr/>
              <a:t>29</a:t>
            </a:fld>
            <a:endParaRPr/>
          </a:p>
        </p:txBody>
      </p:sp>
      <p:sp>
        <p:nvSpPr>
          <p:cNvPr id="330" name="Google Shape;330;p56"/>
          <p:cNvSpPr/>
          <p:nvPr/>
        </p:nvSpPr>
        <p:spPr>
          <a:xfrm>
            <a:off x="873583" y="1360539"/>
            <a:ext cx="886800" cy="309900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56"/>
          <p:cNvSpPr/>
          <p:nvPr/>
        </p:nvSpPr>
        <p:spPr>
          <a:xfrm>
            <a:off x="1757562" y="1360539"/>
            <a:ext cx="434100" cy="309900"/>
          </a:xfrm>
          <a:prstGeom prst="rect">
            <a:avLst/>
          </a:prstGeom>
          <a:solidFill>
            <a:srgbClr val="FEE599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56"/>
          <p:cNvSpPr/>
          <p:nvPr/>
        </p:nvSpPr>
        <p:spPr>
          <a:xfrm>
            <a:off x="2188953" y="1360538"/>
            <a:ext cx="455400" cy="30990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56"/>
          <p:cNvSpPr/>
          <p:nvPr/>
        </p:nvSpPr>
        <p:spPr>
          <a:xfrm>
            <a:off x="3081426" y="1360538"/>
            <a:ext cx="504900" cy="309900"/>
          </a:xfrm>
          <a:prstGeom prst="rect">
            <a:avLst/>
          </a:prstGeom>
          <a:solidFill>
            <a:srgbClr val="7030A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56"/>
          <p:cNvSpPr/>
          <p:nvPr/>
        </p:nvSpPr>
        <p:spPr>
          <a:xfrm>
            <a:off x="5768070" y="1360538"/>
            <a:ext cx="1174500" cy="309900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r>
              <a:rPr lang="ru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CGRP exon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56"/>
          <p:cNvSpPr/>
          <p:nvPr/>
        </p:nvSpPr>
        <p:spPr>
          <a:xfrm>
            <a:off x="6874411" y="1360538"/>
            <a:ext cx="428700" cy="309900"/>
          </a:xfrm>
          <a:prstGeom prst="rect">
            <a:avLst/>
          </a:prstGeom>
          <a:solidFill>
            <a:srgbClr val="FEE599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56"/>
          <p:cNvSpPr/>
          <p:nvPr/>
        </p:nvSpPr>
        <p:spPr>
          <a:xfrm>
            <a:off x="2646339" y="1360538"/>
            <a:ext cx="434100" cy="309900"/>
          </a:xfrm>
          <a:prstGeom prst="rect">
            <a:avLst/>
          </a:prstGeom>
          <a:solidFill>
            <a:srgbClr val="FEE599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56"/>
          <p:cNvSpPr/>
          <p:nvPr/>
        </p:nvSpPr>
        <p:spPr>
          <a:xfrm>
            <a:off x="4016314" y="1360538"/>
            <a:ext cx="1321800" cy="309900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r>
              <a:rPr lang="ru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Calcitonin exon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56"/>
          <p:cNvSpPr/>
          <p:nvPr/>
        </p:nvSpPr>
        <p:spPr>
          <a:xfrm>
            <a:off x="7303037" y="1360538"/>
            <a:ext cx="886800" cy="3099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56"/>
          <p:cNvSpPr/>
          <p:nvPr/>
        </p:nvSpPr>
        <p:spPr>
          <a:xfrm>
            <a:off x="3582156" y="1360538"/>
            <a:ext cx="434100" cy="309900"/>
          </a:xfrm>
          <a:prstGeom prst="rect">
            <a:avLst/>
          </a:prstGeom>
          <a:solidFill>
            <a:srgbClr val="FEE599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56"/>
          <p:cNvSpPr/>
          <p:nvPr/>
        </p:nvSpPr>
        <p:spPr>
          <a:xfrm>
            <a:off x="5335440" y="1360538"/>
            <a:ext cx="434100" cy="309900"/>
          </a:xfrm>
          <a:prstGeom prst="rect">
            <a:avLst/>
          </a:prstGeom>
          <a:solidFill>
            <a:srgbClr val="FEE599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56"/>
          <p:cNvSpPr txBox="1"/>
          <p:nvPr/>
        </p:nvSpPr>
        <p:spPr>
          <a:xfrm>
            <a:off x="1115185" y="1713790"/>
            <a:ext cx="275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2100">
                <a:latin typeface="Calibri"/>
                <a:ea typeface="Calibri"/>
                <a:cs typeface="Calibri"/>
                <a:sym typeface="Calibri"/>
              </a:rPr>
              <a:t>1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56"/>
          <p:cNvSpPr txBox="1"/>
          <p:nvPr/>
        </p:nvSpPr>
        <p:spPr>
          <a:xfrm>
            <a:off x="2278853" y="1713790"/>
            <a:ext cx="275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2100">
                <a:latin typeface="Calibri"/>
                <a:ea typeface="Calibri"/>
                <a:cs typeface="Calibri"/>
                <a:sym typeface="Calibri"/>
              </a:rPr>
              <a:t>2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56"/>
          <p:cNvSpPr txBox="1"/>
          <p:nvPr/>
        </p:nvSpPr>
        <p:spPr>
          <a:xfrm>
            <a:off x="3198349" y="1713790"/>
            <a:ext cx="275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2100">
                <a:latin typeface="Calibri"/>
                <a:ea typeface="Calibri"/>
                <a:cs typeface="Calibri"/>
                <a:sym typeface="Calibri"/>
              </a:rPr>
              <a:t>3</a:t>
            </a:r>
            <a:endParaRPr sz="1100"/>
          </a:p>
        </p:txBody>
      </p:sp>
      <p:sp>
        <p:nvSpPr>
          <p:cNvPr id="344" name="Google Shape;344;p56"/>
          <p:cNvSpPr txBox="1"/>
          <p:nvPr/>
        </p:nvSpPr>
        <p:spPr>
          <a:xfrm>
            <a:off x="4535056" y="1713790"/>
            <a:ext cx="275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2100">
                <a:latin typeface="Calibri"/>
                <a:ea typeface="Calibri"/>
                <a:cs typeface="Calibri"/>
                <a:sym typeface="Calibri"/>
              </a:rPr>
              <a:t>4</a:t>
            </a:r>
            <a:endParaRPr sz="1100"/>
          </a:p>
        </p:txBody>
      </p:sp>
      <p:sp>
        <p:nvSpPr>
          <p:cNvPr id="345" name="Google Shape;345;p56"/>
          <p:cNvSpPr txBox="1"/>
          <p:nvPr/>
        </p:nvSpPr>
        <p:spPr>
          <a:xfrm>
            <a:off x="6217528" y="1713790"/>
            <a:ext cx="275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2100">
                <a:latin typeface="Calibri"/>
                <a:ea typeface="Calibri"/>
                <a:cs typeface="Calibri"/>
                <a:sym typeface="Calibri"/>
              </a:rPr>
              <a:t>5</a:t>
            </a:r>
            <a:endParaRPr sz="1100"/>
          </a:p>
        </p:txBody>
      </p:sp>
      <p:sp>
        <p:nvSpPr>
          <p:cNvPr id="346" name="Google Shape;346;p56"/>
          <p:cNvSpPr txBox="1"/>
          <p:nvPr/>
        </p:nvSpPr>
        <p:spPr>
          <a:xfrm>
            <a:off x="7716333" y="1713790"/>
            <a:ext cx="275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2100">
                <a:latin typeface="Calibri"/>
                <a:ea typeface="Calibri"/>
                <a:cs typeface="Calibri"/>
                <a:sym typeface="Calibri"/>
              </a:rPr>
              <a:t>6</a:t>
            </a:r>
            <a:endParaRPr sz="1100"/>
          </a:p>
        </p:txBody>
      </p:sp>
      <p:sp>
        <p:nvSpPr>
          <p:cNvPr id="347" name="Google Shape;347;p56"/>
          <p:cNvSpPr txBox="1"/>
          <p:nvPr/>
        </p:nvSpPr>
        <p:spPr>
          <a:xfrm>
            <a:off x="434741" y="1321375"/>
            <a:ext cx="464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5´--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56"/>
          <p:cNvSpPr txBox="1"/>
          <p:nvPr/>
        </p:nvSpPr>
        <p:spPr>
          <a:xfrm>
            <a:off x="8199625" y="1342271"/>
            <a:ext cx="464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--3´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56"/>
          <p:cNvSpPr/>
          <p:nvPr/>
        </p:nvSpPr>
        <p:spPr>
          <a:xfrm>
            <a:off x="5262364" y="1357909"/>
            <a:ext cx="81300" cy="3099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56"/>
          <p:cNvSpPr/>
          <p:nvPr/>
        </p:nvSpPr>
        <p:spPr>
          <a:xfrm>
            <a:off x="8127219" y="1360538"/>
            <a:ext cx="81300" cy="3099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56"/>
          <p:cNvSpPr txBox="1"/>
          <p:nvPr/>
        </p:nvSpPr>
        <p:spPr>
          <a:xfrm>
            <a:off x="5897512" y="512079"/>
            <a:ext cx="13560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Poly “A” sites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2" name="Google Shape;352;p56"/>
          <p:cNvCxnSpPr>
            <a:stCxn id="351" idx="2"/>
            <a:endCxn id="349" idx="0"/>
          </p:cNvCxnSpPr>
          <p:nvPr/>
        </p:nvCxnSpPr>
        <p:spPr>
          <a:xfrm flipH="1">
            <a:off x="5302912" y="858279"/>
            <a:ext cx="1272600" cy="499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53" name="Google Shape;353;p56"/>
          <p:cNvCxnSpPr>
            <a:stCxn id="351" idx="2"/>
          </p:cNvCxnSpPr>
          <p:nvPr/>
        </p:nvCxnSpPr>
        <p:spPr>
          <a:xfrm>
            <a:off x="6575512" y="858279"/>
            <a:ext cx="1614300" cy="483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63804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3"/>
          <p:cNvSpPr txBox="1">
            <a:spLocks noGrp="1"/>
          </p:cNvSpPr>
          <p:nvPr>
            <p:ph type="ctrTitle"/>
          </p:nvPr>
        </p:nvSpPr>
        <p:spPr>
          <a:xfrm>
            <a:off x="311700" y="365150"/>
            <a:ext cx="8520600" cy="10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latin typeface="Cambria"/>
                <a:ea typeface="Cambria"/>
                <a:cs typeface="Cambria"/>
                <a:sym typeface="Cambria"/>
              </a:rPr>
              <a:t>Literature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9" name="Google Shape;209;p43"/>
          <p:cNvSpPr txBox="1">
            <a:spLocks noGrp="1"/>
          </p:cNvSpPr>
          <p:nvPr>
            <p:ph type="subTitle" idx="1"/>
          </p:nvPr>
        </p:nvSpPr>
        <p:spPr>
          <a:xfrm>
            <a:off x="311700" y="1442875"/>
            <a:ext cx="8176500" cy="30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AutoNum type="arabicPeriod"/>
            </a:pPr>
            <a:r>
              <a:rPr lang="en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Alberts et al., pp. 299-333; </a:t>
            </a: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eriod"/>
            </a:pPr>
            <a:r>
              <a:rPr lang="en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Russell, pp. 81-102.</a:t>
            </a: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0"/>
          <p:cNvSpPr txBox="1"/>
          <p:nvPr/>
        </p:nvSpPr>
        <p:spPr>
          <a:xfrm>
            <a:off x="5583853" y="3464554"/>
            <a:ext cx="464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--3´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60"/>
          <p:cNvSpPr txBox="1">
            <a:spLocks noGrp="1"/>
          </p:cNvSpPr>
          <p:nvPr>
            <p:ph type="title"/>
          </p:nvPr>
        </p:nvSpPr>
        <p:spPr>
          <a:xfrm>
            <a:off x="582734" y="62903"/>
            <a:ext cx="7886700" cy="6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ru"/>
              <a:t>A closer look at pre-mRNA processing</a:t>
            </a:r>
            <a:endParaRPr/>
          </a:p>
        </p:txBody>
      </p:sp>
      <p:sp>
        <p:nvSpPr>
          <p:cNvPr id="385" name="Google Shape;385;p60"/>
          <p:cNvSpPr txBox="1">
            <a:spLocks noGrp="1"/>
          </p:cNvSpPr>
          <p:nvPr>
            <p:ph type="body" idx="1"/>
          </p:nvPr>
        </p:nvSpPr>
        <p:spPr>
          <a:xfrm>
            <a:off x="812857" y="724449"/>
            <a:ext cx="7150800" cy="26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ru"/>
              <a:t>Let’s consider this gene with three exons, numbered 1-3: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ru"/>
              <a:t>During and after transcription but before splicing, the pre-mRNA receives two modifications: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sp>
        <p:nvSpPr>
          <p:cNvPr id="386" name="Google Shape;386;p6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fld id="{00000000-1234-1234-1234-123412341234}" type="slidenum">
              <a:rPr lang="ru"/>
              <a:pPr/>
              <a:t>30</a:t>
            </a:fld>
            <a:endParaRPr/>
          </a:p>
        </p:txBody>
      </p:sp>
      <p:sp>
        <p:nvSpPr>
          <p:cNvPr id="387" name="Google Shape;387;p60"/>
          <p:cNvSpPr/>
          <p:nvPr/>
        </p:nvSpPr>
        <p:spPr>
          <a:xfrm>
            <a:off x="2845258" y="1225828"/>
            <a:ext cx="886800" cy="309900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60"/>
          <p:cNvSpPr/>
          <p:nvPr/>
        </p:nvSpPr>
        <p:spPr>
          <a:xfrm>
            <a:off x="3729237" y="1225828"/>
            <a:ext cx="434100" cy="309900"/>
          </a:xfrm>
          <a:prstGeom prst="rect">
            <a:avLst/>
          </a:prstGeom>
          <a:solidFill>
            <a:srgbClr val="FEE599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60"/>
          <p:cNvSpPr/>
          <p:nvPr/>
        </p:nvSpPr>
        <p:spPr>
          <a:xfrm>
            <a:off x="4160628" y="1225828"/>
            <a:ext cx="455400" cy="30990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60"/>
          <p:cNvSpPr/>
          <p:nvPr/>
        </p:nvSpPr>
        <p:spPr>
          <a:xfrm>
            <a:off x="5053101" y="1225828"/>
            <a:ext cx="504900" cy="309900"/>
          </a:xfrm>
          <a:prstGeom prst="rect">
            <a:avLst/>
          </a:prstGeom>
          <a:solidFill>
            <a:srgbClr val="7030A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60"/>
          <p:cNvSpPr/>
          <p:nvPr/>
        </p:nvSpPr>
        <p:spPr>
          <a:xfrm>
            <a:off x="4618014" y="1225828"/>
            <a:ext cx="434100" cy="309900"/>
          </a:xfrm>
          <a:prstGeom prst="rect">
            <a:avLst/>
          </a:prstGeom>
          <a:solidFill>
            <a:srgbClr val="FEE599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60"/>
          <p:cNvSpPr txBox="1"/>
          <p:nvPr/>
        </p:nvSpPr>
        <p:spPr>
          <a:xfrm>
            <a:off x="3086860" y="1579080"/>
            <a:ext cx="275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2100">
                <a:latin typeface="Calibri"/>
                <a:ea typeface="Calibri"/>
                <a:cs typeface="Calibri"/>
                <a:sym typeface="Calibri"/>
              </a:rPr>
              <a:t>1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60"/>
          <p:cNvSpPr txBox="1"/>
          <p:nvPr/>
        </p:nvSpPr>
        <p:spPr>
          <a:xfrm>
            <a:off x="4250528" y="1579080"/>
            <a:ext cx="275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2100">
                <a:latin typeface="Calibri"/>
                <a:ea typeface="Calibri"/>
                <a:cs typeface="Calibri"/>
                <a:sym typeface="Calibri"/>
              </a:rPr>
              <a:t>2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60"/>
          <p:cNvSpPr txBox="1"/>
          <p:nvPr/>
        </p:nvSpPr>
        <p:spPr>
          <a:xfrm>
            <a:off x="5170024" y="1579080"/>
            <a:ext cx="275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2100">
                <a:latin typeface="Calibri"/>
                <a:ea typeface="Calibri"/>
                <a:cs typeface="Calibri"/>
                <a:sym typeface="Calibri"/>
              </a:rPr>
              <a:t>3</a:t>
            </a:r>
            <a:endParaRPr sz="1100"/>
          </a:p>
        </p:txBody>
      </p:sp>
      <p:sp>
        <p:nvSpPr>
          <p:cNvPr id="395" name="Google Shape;395;p60"/>
          <p:cNvSpPr txBox="1"/>
          <p:nvPr/>
        </p:nvSpPr>
        <p:spPr>
          <a:xfrm>
            <a:off x="2406415" y="1186665"/>
            <a:ext cx="464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5´--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60"/>
          <p:cNvSpPr txBox="1"/>
          <p:nvPr/>
        </p:nvSpPr>
        <p:spPr>
          <a:xfrm>
            <a:off x="5583853" y="1186664"/>
            <a:ext cx="464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--3´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60"/>
          <p:cNvSpPr/>
          <p:nvPr/>
        </p:nvSpPr>
        <p:spPr>
          <a:xfrm>
            <a:off x="2845258" y="3483253"/>
            <a:ext cx="886800" cy="309900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60"/>
          <p:cNvSpPr/>
          <p:nvPr/>
        </p:nvSpPr>
        <p:spPr>
          <a:xfrm>
            <a:off x="3729237" y="3483253"/>
            <a:ext cx="434100" cy="309900"/>
          </a:xfrm>
          <a:prstGeom prst="rect">
            <a:avLst/>
          </a:prstGeom>
          <a:solidFill>
            <a:srgbClr val="FEE599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60"/>
          <p:cNvSpPr/>
          <p:nvPr/>
        </p:nvSpPr>
        <p:spPr>
          <a:xfrm>
            <a:off x="4160628" y="3483253"/>
            <a:ext cx="455400" cy="30990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60"/>
          <p:cNvSpPr/>
          <p:nvPr/>
        </p:nvSpPr>
        <p:spPr>
          <a:xfrm>
            <a:off x="5053101" y="3483253"/>
            <a:ext cx="504900" cy="309900"/>
          </a:xfrm>
          <a:prstGeom prst="rect">
            <a:avLst/>
          </a:prstGeom>
          <a:solidFill>
            <a:srgbClr val="7030A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60"/>
          <p:cNvSpPr/>
          <p:nvPr/>
        </p:nvSpPr>
        <p:spPr>
          <a:xfrm>
            <a:off x="4618014" y="3483253"/>
            <a:ext cx="434100" cy="309900"/>
          </a:xfrm>
          <a:prstGeom prst="rect">
            <a:avLst/>
          </a:prstGeom>
          <a:solidFill>
            <a:srgbClr val="FEE599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60"/>
          <p:cNvSpPr txBox="1"/>
          <p:nvPr/>
        </p:nvSpPr>
        <p:spPr>
          <a:xfrm>
            <a:off x="3086860" y="3836505"/>
            <a:ext cx="275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2100">
                <a:latin typeface="Calibri"/>
                <a:ea typeface="Calibri"/>
                <a:cs typeface="Calibri"/>
                <a:sym typeface="Calibri"/>
              </a:rPr>
              <a:t>1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60"/>
          <p:cNvSpPr txBox="1"/>
          <p:nvPr/>
        </p:nvSpPr>
        <p:spPr>
          <a:xfrm>
            <a:off x="4250528" y="3836505"/>
            <a:ext cx="275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2100">
                <a:latin typeface="Calibri"/>
                <a:ea typeface="Calibri"/>
                <a:cs typeface="Calibri"/>
                <a:sym typeface="Calibri"/>
              </a:rPr>
              <a:t>2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60"/>
          <p:cNvSpPr txBox="1"/>
          <p:nvPr/>
        </p:nvSpPr>
        <p:spPr>
          <a:xfrm>
            <a:off x="5170024" y="3836505"/>
            <a:ext cx="275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2100">
                <a:latin typeface="Calibri"/>
                <a:ea typeface="Calibri"/>
                <a:cs typeface="Calibri"/>
                <a:sym typeface="Calibri"/>
              </a:rPr>
              <a:t>3</a:t>
            </a:r>
            <a:endParaRPr sz="1100"/>
          </a:p>
        </p:txBody>
      </p:sp>
      <p:sp>
        <p:nvSpPr>
          <p:cNvPr id="405" name="Google Shape;405;p60"/>
          <p:cNvSpPr txBox="1"/>
          <p:nvPr/>
        </p:nvSpPr>
        <p:spPr>
          <a:xfrm>
            <a:off x="2234961" y="3444090"/>
            <a:ext cx="464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5´--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60"/>
          <p:cNvSpPr txBox="1"/>
          <p:nvPr/>
        </p:nvSpPr>
        <p:spPr>
          <a:xfrm>
            <a:off x="177827" y="1252900"/>
            <a:ext cx="6351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2100">
                <a:latin typeface="Calibri"/>
                <a:ea typeface="Calibri"/>
                <a:cs typeface="Calibri"/>
                <a:sym typeface="Calibri"/>
              </a:rPr>
              <a:t>DNA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60"/>
          <p:cNvSpPr/>
          <p:nvPr/>
        </p:nvSpPr>
        <p:spPr>
          <a:xfrm>
            <a:off x="307177" y="1694302"/>
            <a:ext cx="330900" cy="16251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27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60"/>
          <p:cNvSpPr txBox="1"/>
          <p:nvPr/>
        </p:nvSpPr>
        <p:spPr>
          <a:xfrm>
            <a:off x="194667" y="3422416"/>
            <a:ext cx="6159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2100">
                <a:latin typeface="Calibri"/>
                <a:ea typeface="Calibri"/>
                <a:cs typeface="Calibri"/>
                <a:sym typeface="Calibri"/>
              </a:rPr>
              <a:t>RNA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60"/>
          <p:cNvSpPr txBox="1"/>
          <p:nvPr/>
        </p:nvSpPr>
        <p:spPr>
          <a:xfrm>
            <a:off x="2591577" y="3450553"/>
            <a:ext cx="2841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G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60"/>
          <p:cNvSpPr/>
          <p:nvPr/>
        </p:nvSpPr>
        <p:spPr>
          <a:xfrm>
            <a:off x="2517118" y="3417243"/>
            <a:ext cx="454800" cy="440700"/>
          </a:xfrm>
          <a:prstGeom prst="ellipse">
            <a:avLst/>
          </a:prstGeom>
          <a:noFill/>
          <a:ln w="349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60"/>
          <p:cNvSpPr/>
          <p:nvPr/>
        </p:nvSpPr>
        <p:spPr>
          <a:xfrm>
            <a:off x="5583853" y="3403317"/>
            <a:ext cx="1958100" cy="440700"/>
          </a:xfrm>
          <a:prstGeom prst="ellipse">
            <a:avLst/>
          </a:prstGeom>
          <a:solidFill>
            <a:schemeClr val="lt1"/>
          </a:solidFill>
          <a:ln w="349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60"/>
          <p:cNvSpPr txBox="1"/>
          <p:nvPr/>
        </p:nvSpPr>
        <p:spPr>
          <a:xfrm>
            <a:off x="5583853" y="3444089"/>
            <a:ext cx="1932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AAAAA…..AAAA--3´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997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1"/>
          <p:cNvSpPr txBox="1">
            <a:spLocks noGrp="1"/>
          </p:cNvSpPr>
          <p:nvPr>
            <p:ph type="title"/>
          </p:nvPr>
        </p:nvSpPr>
        <p:spPr>
          <a:xfrm>
            <a:off x="582734" y="62903"/>
            <a:ext cx="7886700" cy="6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ru"/>
              <a:t>A closer look at RNA splicing</a:t>
            </a:r>
            <a:endParaRPr/>
          </a:p>
        </p:txBody>
      </p:sp>
      <p:sp>
        <p:nvSpPr>
          <p:cNvPr id="418" name="Google Shape;418;p61"/>
          <p:cNvSpPr txBox="1">
            <a:spLocks noGrp="1"/>
          </p:cNvSpPr>
          <p:nvPr>
            <p:ph type="body" idx="1"/>
          </p:nvPr>
        </p:nvSpPr>
        <p:spPr>
          <a:xfrm>
            <a:off x="365360" y="820223"/>
            <a:ext cx="71508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ru"/>
              <a:t>Now let’s splice to remove introns: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sp>
        <p:nvSpPr>
          <p:cNvPr id="419" name="Google Shape;419;p6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fld id="{00000000-1234-1234-1234-123412341234}" type="slidenum">
              <a:rPr lang="ru"/>
              <a:pPr/>
              <a:t>31</a:t>
            </a:fld>
            <a:endParaRPr/>
          </a:p>
        </p:txBody>
      </p:sp>
      <p:sp>
        <p:nvSpPr>
          <p:cNvPr id="420" name="Google Shape;420;p61"/>
          <p:cNvSpPr/>
          <p:nvPr/>
        </p:nvSpPr>
        <p:spPr>
          <a:xfrm>
            <a:off x="2845258" y="1401354"/>
            <a:ext cx="886800" cy="309900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61"/>
          <p:cNvSpPr/>
          <p:nvPr/>
        </p:nvSpPr>
        <p:spPr>
          <a:xfrm>
            <a:off x="3729237" y="1401354"/>
            <a:ext cx="434100" cy="309900"/>
          </a:xfrm>
          <a:prstGeom prst="rect">
            <a:avLst/>
          </a:prstGeom>
          <a:solidFill>
            <a:srgbClr val="FEE599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61"/>
          <p:cNvSpPr/>
          <p:nvPr/>
        </p:nvSpPr>
        <p:spPr>
          <a:xfrm>
            <a:off x="4160628" y="1401353"/>
            <a:ext cx="455400" cy="30990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61"/>
          <p:cNvSpPr/>
          <p:nvPr/>
        </p:nvSpPr>
        <p:spPr>
          <a:xfrm>
            <a:off x="5053101" y="1401353"/>
            <a:ext cx="504900" cy="309900"/>
          </a:xfrm>
          <a:prstGeom prst="rect">
            <a:avLst/>
          </a:prstGeom>
          <a:solidFill>
            <a:srgbClr val="7030A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61"/>
          <p:cNvSpPr/>
          <p:nvPr/>
        </p:nvSpPr>
        <p:spPr>
          <a:xfrm>
            <a:off x="4618014" y="1401353"/>
            <a:ext cx="434100" cy="309900"/>
          </a:xfrm>
          <a:prstGeom prst="rect">
            <a:avLst/>
          </a:prstGeom>
          <a:solidFill>
            <a:srgbClr val="FEE599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61"/>
          <p:cNvSpPr txBox="1"/>
          <p:nvPr/>
        </p:nvSpPr>
        <p:spPr>
          <a:xfrm>
            <a:off x="3086860" y="1754606"/>
            <a:ext cx="275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2100">
                <a:latin typeface="Calibri"/>
                <a:ea typeface="Calibri"/>
                <a:cs typeface="Calibri"/>
                <a:sym typeface="Calibri"/>
              </a:rPr>
              <a:t>1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61"/>
          <p:cNvSpPr txBox="1"/>
          <p:nvPr/>
        </p:nvSpPr>
        <p:spPr>
          <a:xfrm>
            <a:off x="4250528" y="1754606"/>
            <a:ext cx="275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2100">
                <a:latin typeface="Calibri"/>
                <a:ea typeface="Calibri"/>
                <a:cs typeface="Calibri"/>
                <a:sym typeface="Calibri"/>
              </a:rPr>
              <a:t>2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61"/>
          <p:cNvSpPr txBox="1"/>
          <p:nvPr/>
        </p:nvSpPr>
        <p:spPr>
          <a:xfrm>
            <a:off x="5170024" y="1754606"/>
            <a:ext cx="275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2100">
                <a:latin typeface="Calibri"/>
                <a:ea typeface="Calibri"/>
                <a:cs typeface="Calibri"/>
                <a:sym typeface="Calibri"/>
              </a:rPr>
              <a:t>3</a:t>
            </a:r>
            <a:endParaRPr sz="1100"/>
          </a:p>
        </p:txBody>
      </p:sp>
      <p:sp>
        <p:nvSpPr>
          <p:cNvPr id="428" name="Google Shape;428;p61"/>
          <p:cNvSpPr txBox="1"/>
          <p:nvPr/>
        </p:nvSpPr>
        <p:spPr>
          <a:xfrm>
            <a:off x="2234961" y="1362190"/>
            <a:ext cx="6099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5´--G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61"/>
          <p:cNvSpPr txBox="1"/>
          <p:nvPr/>
        </p:nvSpPr>
        <p:spPr>
          <a:xfrm>
            <a:off x="5583853" y="1362190"/>
            <a:ext cx="1932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AAAAA…..AAAA--3´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30" name="Google Shape;430;p61"/>
          <p:cNvCxnSpPr/>
          <p:nvPr/>
        </p:nvCxnSpPr>
        <p:spPr>
          <a:xfrm>
            <a:off x="3313429" y="1742359"/>
            <a:ext cx="406200" cy="851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1" name="Google Shape;431;p61"/>
          <p:cNvCxnSpPr/>
          <p:nvPr/>
        </p:nvCxnSpPr>
        <p:spPr>
          <a:xfrm flipH="1">
            <a:off x="4160530" y="1742359"/>
            <a:ext cx="90000" cy="842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32" name="Google Shape;432;p61"/>
          <p:cNvSpPr/>
          <p:nvPr/>
        </p:nvSpPr>
        <p:spPr>
          <a:xfrm>
            <a:off x="1950498" y="2584475"/>
            <a:ext cx="4181700" cy="1322100"/>
          </a:xfrm>
          <a:prstGeom prst="ellipse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61"/>
          <p:cNvSpPr/>
          <p:nvPr/>
        </p:nvSpPr>
        <p:spPr>
          <a:xfrm>
            <a:off x="2081893" y="3025837"/>
            <a:ext cx="1396800" cy="452100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r>
              <a:rPr lang="ru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………………..……AG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61"/>
          <p:cNvSpPr/>
          <p:nvPr/>
        </p:nvSpPr>
        <p:spPr>
          <a:xfrm>
            <a:off x="3478800" y="3025837"/>
            <a:ext cx="1205700" cy="452100"/>
          </a:xfrm>
          <a:prstGeom prst="rect">
            <a:avLst/>
          </a:prstGeom>
          <a:solidFill>
            <a:srgbClr val="FEE599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r>
              <a:rPr lang="ru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GU……A……AG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61"/>
          <p:cNvSpPr/>
          <p:nvPr/>
        </p:nvSpPr>
        <p:spPr>
          <a:xfrm>
            <a:off x="4684313" y="3026816"/>
            <a:ext cx="1316400" cy="45210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r>
              <a:rPr lang="ru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G………………………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61"/>
          <p:cNvSpPr txBox="1"/>
          <p:nvPr/>
        </p:nvSpPr>
        <p:spPr>
          <a:xfrm>
            <a:off x="3797626" y="2573626"/>
            <a:ext cx="538800" cy="11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7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7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37" name="Google Shape;437;p61"/>
          <p:cNvCxnSpPr/>
          <p:nvPr/>
        </p:nvCxnSpPr>
        <p:spPr>
          <a:xfrm>
            <a:off x="3478800" y="2504875"/>
            <a:ext cx="0" cy="140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438" name="Google Shape;438;p61"/>
          <p:cNvCxnSpPr/>
          <p:nvPr/>
        </p:nvCxnSpPr>
        <p:spPr>
          <a:xfrm>
            <a:off x="4684312" y="2548712"/>
            <a:ext cx="0" cy="1357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439" name="Google Shape;439;p61"/>
          <p:cNvSpPr txBox="1"/>
          <p:nvPr/>
        </p:nvSpPr>
        <p:spPr>
          <a:xfrm>
            <a:off x="6132145" y="2744841"/>
            <a:ext cx="2795400" cy="11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The spliceosome recognizes sequences at intron/exon boundaries and cuts introns out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61"/>
          <p:cNvSpPr txBox="1"/>
          <p:nvPr/>
        </p:nvSpPr>
        <p:spPr>
          <a:xfrm>
            <a:off x="378999" y="4008279"/>
            <a:ext cx="71508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>
              <a:lnSpc>
                <a:spcPct val="90000"/>
              </a:lnSpc>
              <a:buSzPts val="1900"/>
            </a:pPr>
            <a:r>
              <a:rPr lang="ru" sz="1900">
                <a:latin typeface="Calibri"/>
                <a:ea typeface="Calibri"/>
                <a:cs typeface="Calibri"/>
                <a:sym typeface="Calibri"/>
              </a:rPr>
              <a:t>With both introns removed, our mature mRNA now looks like this:</a:t>
            </a:r>
            <a:endParaRPr sz="1100"/>
          </a:p>
          <a:p>
            <a:pPr>
              <a:lnSpc>
                <a:spcPct val="90000"/>
              </a:lnSpc>
              <a:spcBef>
                <a:spcPts val="800"/>
              </a:spcBef>
              <a:buSzPts val="1900"/>
            </a:pP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ts val="800"/>
              </a:spcBef>
              <a:buSzPts val="1900"/>
            </a:pP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61"/>
          <p:cNvSpPr/>
          <p:nvPr/>
        </p:nvSpPr>
        <p:spPr>
          <a:xfrm>
            <a:off x="2934049" y="4366939"/>
            <a:ext cx="886800" cy="309900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61"/>
          <p:cNvSpPr/>
          <p:nvPr/>
        </p:nvSpPr>
        <p:spPr>
          <a:xfrm>
            <a:off x="3820796" y="4366938"/>
            <a:ext cx="455400" cy="30990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61"/>
          <p:cNvSpPr/>
          <p:nvPr/>
        </p:nvSpPr>
        <p:spPr>
          <a:xfrm>
            <a:off x="4278991" y="4366938"/>
            <a:ext cx="504900" cy="309900"/>
          </a:xfrm>
          <a:prstGeom prst="rect">
            <a:avLst/>
          </a:prstGeom>
          <a:solidFill>
            <a:srgbClr val="7030A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61"/>
          <p:cNvSpPr txBox="1"/>
          <p:nvPr/>
        </p:nvSpPr>
        <p:spPr>
          <a:xfrm>
            <a:off x="3175651" y="4710105"/>
            <a:ext cx="275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2100">
                <a:latin typeface="Calibri"/>
                <a:ea typeface="Calibri"/>
                <a:cs typeface="Calibri"/>
                <a:sym typeface="Calibri"/>
              </a:rPr>
              <a:t>1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61"/>
          <p:cNvSpPr txBox="1"/>
          <p:nvPr/>
        </p:nvSpPr>
        <p:spPr>
          <a:xfrm>
            <a:off x="3910690" y="4720190"/>
            <a:ext cx="275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2100">
                <a:latin typeface="Calibri"/>
                <a:ea typeface="Calibri"/>
                <a:cs typeface="Calibri"/>
                <a:sym typeface="Calibri"/>
              </a:rPr>
              <a:t>2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61"/>
          <p:cNvSpPr txBox="1"/>
          <p:nvPr/>
        </p:nvSpPr>
        <p:spPr>
          <a:xfrm>
            <a:off x="4401558" y="4720190"/>
            <a:ext cx="275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2100">
                <a:latin typeface="Calibri"/>
                <a:ea typeface="Calibri"/>
                <a:cs typeface="Calibri"/>
                <a:sym typeface="Calibri"/>
              </a:rPr>
              <a:t>3</a:t>
            </a:r>
            <a:endParaRPr sz="1100"/>
          </a:p>
        </p:txBody>
      </p:sp>
      <p:sp>
        <p:nvSpPr>
          <p:cNvPr id="447" name="Google Shape;447;p61"/>
          <p:cNvSpPr txBox="1"/>
          <p:nvPr/>
        </p:nvSpPr>
        <p:spPr>
          <a:xfrm>
            <a:off x="2323752" y="4327775"/>
            <a:ext cx="6099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5´--G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1"/>
          <p:cNvSpPr txBox="1"/>
          <p:nvPr/>
        </p:nvSpPr>
        <p:spPr>
          <a:xfrm>
            <a:off x="4783873" y="4377367"/>
            <a:ext cx="1932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AAAAA…..AAAA--3´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87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65"/>
          <p:cNvSpPr txBox="1">
            <a:spLocks noGrp="1"/>
          </p:cNvSpPr>
          <p:nvPr>
            <p:ph type="title"/>
          </p:nvPr>
        </p:nvSpPr>
        <p:spPr>
          <a:xfrm>
            <a:off x="429036" y="239136"/>
            <a:ext cx="7886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ru"/>
              <a:t>Alternative splicing of the CALCA gene</a:t>
            </a:r>
            <a:endParaRPr/>
          </a:p>
        </p:txBody>
      </p:sp>
      <p:sp>
        <p:nvSpPr>
          <p:cNvPr id="490" name="Google Shape;490;p6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fld id="{00000000-1234-1234-1234-123412341234}" type="slidenum">
              <a:rPr lang="ru"/>
              <a:pPr/>
              <a:t>32</a:t>
            </a:fld>
            <a:endParaRPr/>
          </a:p>
        </p:txBody>
      </p:sp>
      <p:sp>
        <p:nvSpPr>
          <p:cNvPr id="491" name="Google Shape;491;p65"/>
          <p:cNvSpPr/>
          <p:nvPr/>
        </p:nvSpPr>
        <p:spPr>
          <a:xfrm>
            <a:off x="873583" y="1776918"/>
            <a:ext cx="886800" cy="309900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65"/>
          <p:cNvSpPr/>
          <p:nvPr/>
        </p:nvSpPr>
        <p:spPr>
          <a:xfrm>
            <a:off x="1757562" y="1776918"/>
            <a:ext cx="434100" cy="309900"/>
          </a:xfrm>
          <a:prstGeom prst="rect">
            <a:avLst/>
          </a:prstGeom>
          <a:solidFill>
            <a:srgbClr val="FEE599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65"/>
          <p:cNvSpPr/>
          <p:nvPr/>
        </p:nvSpPr>
        <p:spPr>
          <a:xfrm>
            <a:off x="2188953" y="1776917"/>
            <a:ext cx="455400" cy="30990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65"/>
          <p:cNvSpPr/>
          <p:nvPr/>
        </p:nvSpPr>
        <p:spPr>
          <a:xfrm>
            <a:off x="3081426" y="1776917"/>
            <a:ext cx="504900" cy="309900"/>
          </a:xfrm>
          <a:prstGeom prst="rect">
            <a:avLst/>
          </a:prstGeom>
          <a:solidFill>
            <a:srgbClr val="7030A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65"/>
          <p:cNvSpPr/>
          <p:nvPr/>
        </p:nvSpPr>
        <p:spPr>
          <a:xfrm>
            <a:off x="5768070" y="1776917"/>
            <a:ext cx="1174500" cy="309900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r>
              <a:rPr lang="ru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CGRP exon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65"/>
          <p:cNvSpPr/>
          <p:nvPr/>
        </p:nvSpPr>
        <p:spPr>
          <a:xfrm>
            <a:off x="6874411" y="1776917"/>
            <a:ext cx="428700" cy="309900"/>
          </a:xfrm>
          <a:prstGeom prst="rect">
            <a:avLst/>
          </a:prstGeom>
          <a:solidFill>
            <a:srgbClr val="FEE599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65"/>
          <p:cNvSpPr/>
          <p:nvPr/>
        </p:nvSpPr>
        <p:spPr>
          <a:xfrm>
            <a:off x="2646339" y="1776917"/>
            <a:ext cx="434100" cy="309900"/>
          </a:xfrm>
          <a:prstGeom prst="rect">
            <a:avLst/>
          </a:prstGeom>
          <a:solidFill>
            <a:srgbClr val="FEE599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65"/>
          <p:cNvSpPr/>
          <p:nvPr/>
        </p:nvSpPr>
        <p:spPr>
          <a:xfrm>
            <a:off x="4016314" y="1776917"/>
            <a:ext cx="1321800" cy="309900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r>
              <a:rPr lang="ru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Calcitonin exon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65"/>
          <p:cNvSpPr/>
          <p:nvPr/>
        </p:nvSpPr>
        <p:spPr>
          <a:xfrm>
            <a:off x="7303037" y="1776917"/>
            <a:ext cx="886800" cy="3099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65"/>
          <p:cNvSpPr/>
          <p:nvPr/>
        </p:nvSpPr>
        <p:spPr>
          <a:xfrm>
            <a:off x="3582156" y="1776917"/>
            <a:ext cx="434100" cy="309900"/>
          </a:xfrm>
          <a:prstGeom prst="rect">
            <a:avLst/>
          </a:prstGeom>
          <a:solidFill>
            <a:srgbClr val="FEE599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65"/>
          <p:cNvSpPr/>
          <p:nvPr/>
        </p:nvSpPr>
        <p:spPr>
          <a:xfrm>
            <a:off x="5335440" y="1776917"/>
            <a:ext cx="434100" cy="309900"/>
          </a:xfrm>
          <a:prstGeom prst="rect">
            <a:avLst/>
          </a:prstGeom>
          <a:solidFill>
            <a:srgbClr val="FEE599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65"/>
          <p:cNvSpPr txBox="1"/>
          <p:nvPr/>
        </p:nvSpPr>
        <p:spPr>
          <a:xfrm>
            <a:off x="1115185" y="2130169"/>
            <a:ext cx="275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2100">
                <a:latin typeface="Calibri"/>
                <a:ea typeface="Calibri"/>
                <a:cs typeface="Calibri"/>
                <a:sym typeface="Calibri"/>
              </a:rPr>
              <a:t>1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65"/>
          <p:cNvSpPr txBox="1"/>
          <p:nvPr/>
        </p:nvSpPr>
        <p:spPr>
          <a:xfrm>
            <a:off x="2278853" y="2130169"/>
            <a:ext cx="275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2100">
                <a:latin typeface="Calibri"/>
                <a:ea typeface="Calibri"/>
                <a:cs typeface="Calibri"/>
                <a:sym typeface="Calibri"/>
              </a:rPr>
              <a:t>2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65"/>
          <p:cNvSpPr txBox="1"/>
          <p:nvPr/>
        </p:nvSpPr>
        <p:spPr>
          <a:xfrm>
            <a:off x="3198349" y="2130169"/>
            <a:ext cx="275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2100">
                <a:latin typeface="Calibri"/>
                <a:ea typeface="Calibri"/>
                <a:cs typeface="Calibri"/>
                <a:sym typeface="Calibri"/>
              </a:rPr>
              <a:t>3</a:t>
            </a:r>
            <a:endParaRPr sz="1100"/>
          </a:p>
        </p:txBody>
      </p:sp>
      <p:sp>
        <p:nvSpPr>
          <p:cNvPr id="505" name="Google Shape;505;p65"/>
          <p:cNvSpPr txBox="1"/>
          <p:nvPr/>
        </p:nvSpPr>
        <p:spPr>
          <a:xfrm>
            <a:off x="4535056" y="2130169"/>
            <a:ext cx="275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2100">
                <a:latin typeface="Calibri"/>
                <a:ea typeface="Calibri"/>
                <a:cs typeface="Calibri"/>
                <a:sym typeface="Calibri"/>
              </a:rPr>
              <a:t>4</a:t>
            </a:r>
            <a:endParaRPr sz="1100"/>
          </a:p>
        </p:txBody>
      </p:sp>
      <p:sp>
        <p:nvSpPr>
          <p:cNvPr id="506" name="Google Shape;506;p65"/>
          <p:cNvSpPr txBox="1"/>
          <p:nvPr/>
        </p:nvSpPr>
        <p:spPr>
          <a:xfrm>
            <a:off x="6217528" y="2130169"/>
            <a:ext cx="275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2100">
                <a:latin typeface="Calibri"/>
                <a:ea typeface="Calibri"/>
                <a:cs typeface="Calibri"/>
                <a:sym typeface="Calibri"/>
              </a:rPr>
              <a:t>5</a:t>
            </a:r>
            <a:endParaRPr sz="1100"/>
          </a:p>
        </p:txBody>
      </p:sp>
      <p:sp>
        <p:nvSpPr>
          <p:cNvPr id="507" name="Google Shape;507;p65"/>
          <p:cNvSpPr txBox="1"/>
          <p:nvPr/>
        </p:nvSpPr>
        <p:spPr>
          <a:xfrm>
            <a:off x="7716333" y="2130169"/>
            <a:ext cx="275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2100">
                <a:latin typeface="Calibri"/>
                <a:ea typeface="Calibri"/>
                <a:cs typeface="Calibri"/>
                <a:sym typeface="Calibri"/>
              </a:rPr>
              <a:t>6</a:t>
            </a:r>
            <a:endParaRPr sz="1100"/>
          </a:p>
        </p:txBody>
      </p:sp>
      <p:sp>
        <p:nvSpPr>
          <p:cNvPr id="508" name="Google Shape;508;p65"/>
          <p:cNvSpPr txBox="1"/>
          <p:nvPr/>
        </p:nvSpPr>
        <p:spPr>
          <a:xfrm>
            <a:off x="432791" y="1758650"/>
            <a:ext cx="464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5´--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65"/>
          <p:cNvSpPr txBox="1"/>
          <p:nvPr/>
        </p:nvSpPr>
        <p:spPr>
          <a:xfrm>
            <a:off x="8199625" y="1758650"/>
            <a:ext cx="464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--3´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65"/>
          <p:cNvSpPr/>
          <p:nvPr/>
        </p:nvSpPr>
        <p:spPr>
          <a:xfrm>
            <a:off x="5262364" y="1774288"/>
            <a:ext cx="81300" cy="3099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65"/>
          <p:cNvSpPr/>
          <p:nvPr/>
        </p:nvSpPr>
        <p:spPr>
          <a:xfrm>
            <a:off x="8127219" y="1776917"/>
            <a:ext cx="81300" cy="3099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65"/>
          <p:cNvSpPr txBox="1"/>
          <p:nvPr/>
        </p:nvSpPr>
        <p:spPr>
          <a:xfrm>
            <a:off x="5897512" y="928458"/>
            <a:ext cx="13560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Poly “A” sites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13" name="Google Shape;513;p65"/>
          <p:cNvCxnSpPr>
            <a:stCxn id="512" idx="2"/>
            <a:endCxn id="510" idx="0"/>
          </p:cNvCxnSpPr>
          <p:nvPr/>
        </p:nvCxnSpPr>
        <p:spPr>
          <a:xfrm flipH="1">
            <a:off x="5302912" y="1274658"/>
            <a:ext cx="1272600" cy="499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14" name="Google Shape;514;p65"/>
          <p:cNvCxnSpPr>
            <a:stCxn id="512" idx="2"/>
          </p:cNvCxnSpPr>
          <p:nvPr/>
        </p:nvCxnSpPr>
        <p:spPr>
          <a:xfrm>
            <a:off x="6575512" y="1274658"/>
            <a:ext cx="1614300" cy="483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15" name="Google Shape;515;p65"/>
          <p:cNvSpPr/>
          <p:nvPr/>
        </p:nvSpPr>
        <p:spPr>
          <a:xfrm>
            <a:off x="565616" y="3581227"/>
            <a:ext cx="886800" cy="309900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65"/>
          <p:cNvSpPr/>
          <p:nvPr/>
        </p:nvSpPr>
        <p:spPr>
          <a:xfrm>
            <a:off x="1449784" y="3578597"/>
            <a:ext cx="455400" cy="30990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65"/>
          <p:cNvSpPr/>
          <p:nvPr/>
        </p:nvSpPr>
        <p:spPr>
          <a:xfrm>
            <a:off x="1905140" y="3581226"/>
            <a:ext cx="504900" cy="309900"/>
          </a:xfrm>
          <a:prstGeom prst="rect">
            <a:avLst/>
          </a:prstGeom>
          <a:solidFill>
            <a:srgbClr val="7030A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65"/>
          <p:cNvSpPr/>
          <p:nvPr/>
        </p:nvSpPr>
        <p:spPr>
          <a:xfrm>
            <a:off x="2403319" y="3578597"/>
            <a:ext cx="1229700" cy="309900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r>
              <a:rPr lang="ru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Calcitonin exon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65"/>
          <p:cNvSpPr txBox="1"/>
          <p:nvPr/>
        </p:nvSpPr>
        <p:spPr>
          <a:xfrm>
            <a:off x="807218" y="3934478"/>
            <a:ext cx="275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2100">
                <a:latin typeface="Calibri"/>
                <a:ea typeface="Calibri"/>
                <a:cs typeface="Calibri"/>
                <a:sym typeface="Calibri"/>
              </a:rPr>
              <a:t>1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65"/>
          <p:cNvSpPr txBox="1"/>
          <p:nvPr/>
        </p:nvSpPr>
        <p:spPr>
          <a:xfrm>
            <a:off x="1553675" y="3934478"/>
            <a:ext cx="275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2100">
                <a:latin typeface="Calibri"/>
                <a:ea typeface="Calibri"/>
                <a:cs typeface="Calibri"/>
                <a:sym typeface="Calibri"/>
              </a:rPr>
              <a:t>2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65"/>
          <p:cNvSpPr txBox="1"/>
          <p:nvPr/>
        </p:nvSpPr>
        <p:spPr>
          <a:xfrm>
            <a:off x="2037863" y="3934478"/>
            <a:ext cx="275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2100">
                <a:latin typeface="Calibri"/>
                <a:ea typeface="Calibri"/>
                <a:cs typeface="Calibri"/>
                <a:sym typeface="Calibri"/>
              </a:rPr>
              <a:t>3</a:t>
            </a:r>
            <a:endParaRPr sz="1100"/>
          </a:p>
        </p:txBody>
      </p:sp>
      <p:sp>
        <p:nvSpPr>
          <p:cNvPr id="522" name="Google Shape;522;p65"/>
          <p:cNvSpPr txBox="1"/>
          <p:nvPr/>
        </p:nvSpPr>
        <p:spPr>
          <a:xfrm>
            <a:off x="2987884" y="3934478"/>
            <a:ext cx="275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2100">
                <a:latin typeface="Calibri"/>
                <a:ea typeface="Calibri"/>
                <a:cs typeface="Calibri"/>
                <a:sym typeface="Calibri"/>
              </a:rPr>
              <a:t>4</a:t>
            </a:r>
            <a:endParaRPr sz="1100"/>
          </a:p>
        </p:txBody>
      </p:sp>
      <p:sp>
        <p:nvSpPr>
          <p:cNvPr id="523" name="Google Shape;523;p65"/>
          <p:cNvSpPr txBox="1"/>
          <p:nvPr/>
        </p:nvSpPr>
        <p:spPr>
          <a:xfrm>
            <a:off x="90033" y="3554310"/>
            <a:ext cx="5388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5´-G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65"/>
          <p:cNvSpPr/>
          <p:nvPr/>
        </p:nvSpPr>
        <p:spPr>
          <a:xfrm>
            <a:off x="4740632" y="3581227"/>
            <a:ext cx="886800" cy="309900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65"/>
          <p:cNvSpPr/>
          <p:nvPr/>
        </p:nvSpPr>
        <p:spPr>
          <a:xfrm>
            <a:off x="5531597" y="3581226"/>
            <a:ext cx="455400" cy="30990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65"/>
          <p:cNvSpPr/>
          <p:nvPr/>
        </p:nvSpPr>
        <p:spPr>
          <a:xfrm>
            <a:off x="5975882" y="3581225"/>
            <a:ext cx="504900" cy="309900"/>
          </a:xfrm>
          <a:prstGeom prst="rect">
            <a:avLst/>
          </a:prstGeom>
          <a:solidFill>
            <a:srgbClr val="7030A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65"/>
          <p:cNvSpPr/>
          <p:nvPr/>
        </p:nvSpPr>
        <p:spPr>
          <a:xfrm>
            <a:off x="6493082" y="3581226"/>
            <a:ext cx="1174500" cy="309900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r>
              <a:rPr lang="ru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CGRP exon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65"/>
          <p:cNvSpPr/>
          <p:nvPr/>
        </p:nvSpPr>
        <p:spPr>
          <a:xfrm>
            <a:off x="7675928" y="3581226"/>
            <a:ext cx="836700" cy="3099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65"/>
          <p:cNvSpPr txBox="1"/>
          <p:nvPr/>
        </p:nvSpPr>
        <p:spPr>
          <a:xfrm>
            <a:off x="4982234" y="3934478"/>
            <a:ext cx="275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2100">
                <a:latin typeface="Calibri"/>
                <a:ea typeface="Calibri"/>
                <a:cs typeface="Calibri"/>
                <a:sym typeface="Calibri"/>
              </a:rPr>
              <a:t>1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65"/>
          <p:cNvSpPr txBox="1"/>
          <p:nvPr/>
        </p:nvSpPr>
        <p:spPr>
          <a:xfrm>
            <a:off x="5619304" y="3934478"/>
            <a:ext cx="275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2100">
                <a:latin typeface="Calibri"/>
                <a:ea typeface="Calibri"/>
                <a:cs typeface="Calibri"/>
                <a:sym typeface="Calibri"/>
              </a:rPr>
              <a:t>2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65"/>
          <p:cNvSpPr txBox="1"/>
          <p:nvPr/>
        </p:nvSpPr>
        <p:spPr>
          <a:xfrm>
            <a:off x="6097932" y="3934478"/>
            <a:ext cx="275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2100">
                <a:latin typeface="Calibri"/>
                <a:ea typeface="Calibri"/>
                <a:cs typeface="Calibri"/>
                <a:sym typeface="Calibri"/>
              </a:rPr>
              <a:t>3</a:t>
            </a:r>
            <a:endParaRPr sz="1100"/>
          </a:p>
        </p:txBody>
      </p:sp>
      <p:sp>
        <p:nvSpPr>
          <p:cNvPr id="532" name="Google Shape;532;p65"/>
          <p:cNvSpPr txBox="1"/>
          <p:nvPr/>
        </p:nvSpPr>
        <p:spPr>
          <a:xfrm>
            <a:off x="6942540" y="3934478"/>
            <a:ext cx="275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2100">
                <a:latin typeface="Calibri"/>
                <a:ea typeface="Calibri"/>
                <a:cs typeface="Calibri"/>
                <a:sym typeface="Calibri"/>
              </a:rPr>
              <a:t>5</a:t>
            </a:r>
            <a:endParaRPr sz="1100"/>
          </a:p>
        </p:txBody>
      </p:sp>
      <p:sp>
        <p:nvSpPr>
          <p:cNvPr id="533" name="Google Shape;533;p65"/>
          <p:cNvSpPr txBox="1"/>
          <p:nvPr/>
        </p:nvSpPr>
        <p:spPr>
          <a:xfrm>
            <a:off x="8089224" y="3934478"/>
            <a:ext cx="275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2100">
                <a:latin typeface="Calibri"/>
                <a:ea typeface="Calibri"/>
                <a:cs typeface="Calibri"/>
                <a:sym typeface="Calibri"/>
              </a:rPr>
              <a:t>6</a:t>
            </a:r>
            <a:endParaRPr sz="1100"/>
          </a:p>
        </p:txBody>
      </p:sp>
      <p:sp>
        <p:nvSpPr>
          <p:cNvPr id="534" name="Google Shape;534;p65"/>
          <p:cNvSpPr txBox="1"/>
          <p:nvPr/>
        </p:nvSpPr>
        <p:spPr>
          <a:xfrm>
            <a:off x="4277296" y="3566557"/>
            <a:ext cx="5388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5´-G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65"/>
          <p:cNvSpPr txBox="1"/>
          <p:nvPr/>
        </p:nvSpPr>
        <p:spPr>
          <a:xfrm>
            <a:off x="8455811" y="3562959"/>
            <a:ext cx="7782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A..A-3´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36" name="Google Shape;536;p65"/>
          <p:cNvCxnSpPr/>
          <p:nvPr/>
        </p:nvCxnSpPr>
        <p:spPr>
          <a:xfrm flipH="1">
            <a:off x="1974556" y="2522585"/>
            <a:ext cx="2560500" cy="820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37" name="Google Shape;537;p65"/>
          <p:cNvCxnSpPr/>
          <p:nvPr/>
        </p:nvCxnSpPr>
        <p:spPr>
          <a:xfrm>
            <a:off x="4810612" y="2522585"/>
            <a:ext cx="2340300" cy="820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38" name="Google Shape;538;p65"/>
          <p:cNvSpPr txBox="1"/>
          <p:nvPr/>
        </p:nvSpPr>
        <p:spPr>
          <a:xfrm>
            <a:off x="1874292" y="2647763"/>
            <a:ext cx="13506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Thyroid cells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65"/>
          <p:cNvSpPr txBox="1"/>
          <p:nvPr/>
        </p:nvSpPr>
        <p:spPr>
          <a:xfrm>
            <a:off x="6168529" y="2647763"/>
            <a:ext cx="15780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Neuronal cells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65"/>
          <p:cNvSpPr txBox="1"/>
          <p:nvPr/>
        </p:nvSpPr>
        <p:spPr>
          <a:xfrm>
            <a:off x="3602992" y="3578597"/>
            <a:ext cx="7782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A..A-3´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65"/>
          <p:cNvSpPr txBox="1"/>
          <p:nvPr/>
        </p:nvSpPr>
        <p:spPr>
          <a:xfrm>
            <a:off x="19505" y="1344277"/>
            <a:ext cx="5628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DNA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65"/>
          <p:cNvSpPr txBox="1"/>
          <p:nvPr/>
        </p:nvSpPr>
        <p:spPr>
          <a:xfrm>
            <a:off x="12493" y="3204578"/>
            <a:ext cx="5460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RNA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65"/>
          <p:cNvSpPr/>
          <p:nvPr/>
        </p:nvSpPr>
        <p:spPr>
          <a:xfrm>
            <a:off x="112453" y="1705532"/>
            <a:ext cx="330900" cy="147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27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647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66"/>
          <p:cNvSpPr txBox="1">
            <a:spLocks noGrp="1"/>
          </p:cNvSpPr>
          <p:nvPr>
            <p:ph type="title"/>
          </p:nvPr>
        </p:nvSpPr>
        <p:spPr>
          <a:xfrm>
            <a:off x="429036" y="128916"/>
            <a:ext cx="7886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ru"/>
              <a:t>Translation and post-translational processing</a:t>
            </a:r>
            <a:endParaRPr/>
          </a:p>
        </p:txBody>
      </p:sp>
      <p:sp>
        <p:nvSpPr>
          <p:cNvPr id="549" name="Google Shape;549;p6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fld id="{00000000-1234-1234-1234-123412341234}" type="slidenum">
              <a:rPr lang="ru"/>
              <a:pPr/>
              <a:t>33</a:t>
            </a:fld>
            <a:endParaRPr/>
          </a:p>
        </p:txBody>
      </p:sp>
      <p:sp>
        <p:nvSpPr>
          <p:cNvPr id="550" name="Google Shape;550;p66"/>
          <p:cNvSpPr/>
          <p:nvPr/>
        </p:nvSpPr>
        <p:spPr>
          <a:xfrm>
            <a:off x="873583" y="1593217"/>
            <a:ext cx="886800" cy="309900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66"/>
          <p:cNvSpPr/>
          <p:nvPr/>
        </p:nvSpPr>
        <p:spPr>
          <a:xfrm>
            <a:off x="1757562" y="1593217"/>
            <a:ext cx="434100" cy="309900"/>
          </a:xfrm>
          <a:prstGeom prst="rect">
            <a:avLst/>
          </a:prstGeom>
          <a:solidFill>
            <a:srgbClr val="FEE599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66"/>
          <p:cNvSpPr/>
          <p:nvPr/>
        </p:nvSpPr>
        <p:spPr>
          <a:xfrm>
            <a:off x="2188953" y="1593216"/>
            <a:ext cx="455400" cy="30990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66"/>
          <p:cNvSpPr/>
          <p:nvPr/>
        </p:nvSpPr>
        <p:spPr>
          <a:xfrm>
            <a:off x="3081426" y="1593216"/>
            <a:ext cx="504900" cy="309900"/>
          </a:xfrm>
          <a:prstGeom prst="rect">
            <a:avLst/>
          </a:prstGeom>
          <a:solidFill>
            <a:srgbClr val="7030A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66"/>
          <p:cNvSpPr/>
          <p:nvPr/>
        </p:nvSpPr>
        <p:spPr>
          <a:xfrm>
            <a:off x="5768070" y="1593216"/>
            <a:ext cx="1174500" cy="309900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r>
              <a:rPr lang="ru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CGRP exon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66"/>
          <p:cNvSpPr/>
          <p:nvPr/>
        </p:nvSpPr>
        <p:spPr>
          <a:xfrm>
            <a:off x="6874411" y="1593216"/>
            <a:ext cx="428700" cy="309900"/>
          </a:xfrm>
          <a:prstGeom prst="rect">
            <a:avLst/>
          </a:prstGeom>
          <a:solidFill>
            <a:srgbClr val="FEE599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66"/>
          <p:cNvSpPr/>
          <p:nvPr/>
        </p:nvSpPr>
        <p:spPr>
          <a:xfrm>
            <a:off x="2646339" y="1593216"/>
            <a:ext cx="434100" cy="309900"/>
          </a:xfrm>
          <a:prstGeom prst="rect">
            <a:avLst/>
          </a:prstGeom>
          <a:solidFill>
            <a:srgbClr val="FEE599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66"/>
          <p:cNvSpPr/>
          <p:nvPr/>
        </p:nvSpPr>
        <p:spPr>
          <a:xfrm>
            <a:off x="4016314" y="1593216"/>
            <a:ext cx="1321800" cy="309900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r>
              <a:rPr lang="ru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Calcitonin exon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66"/>
          <p:cNvSpPr/>
          <p:nvPr/>
        </p:nvSpPr>
        <p:spPr>
          <a:xfrm>
            <a:off x="7303037" y="1593216"/>
            <a:ext cx="886800" cy="3099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66"/>
          <p:cNvSpPr/>
          <p:nvPr/>
        </p:nvSpPr>
        <p:spPr>
          <a:xfrm>
            <a:off x="3582156" y="1593216"/>
            <a:ext cx="434100" cy="309900"/>
          </a:xfrm>
          <a:prstGeom prst="rect">
            <a:avLst/>
          </a:prstGeom>
          <a:solidFill>
            <a:srgbClr val="FEE599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66"/>
          <p:cNvSpPr/>
          <p:nvPr/>
        </p:nvSpPr>
        <p:spPr>
          <a:xfrm>
            <a:off x="5335440" y="1593216"/>
            <a:ext cx="434100" cy="309900"/>
          </a:xfrm>
          <a:prstGeom prst="rect">
            <a:avLst/>
          </a:prstGeom>
          <a:solidFill>
            <a:srgbClr val="FEE599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66"/>
          <p:cNvSpPr txBox="1"/>
          <p:nvPr/>
        </p:nvSpPr>
        <p:spPr>
          <a:xfrm>
            <a:off x="1115185" y="1946468"/>
            <a:ext cx="275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2100">
                <a:latin typeface="Calibri"/>
                <a:ea typeface="Calibri"/>
                <a:cs typeface="Calibri"/>
                <a:sym typeface="Calibri"/>
              </a:rPr>
              <a:t>1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66"/>
          <p:cNvSpPr txBox="1"/>
          <p:nvPr/>
        </p:nvSpPr>
        <p:spPr>
          <a:xfrm>
            <a:off x="2278853" y="1946468"/>
            <a:ext cx="275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2100">
                <a:latin typeface="Calibri"/>
                <a:ea typeface="Calibri"/>
                <a:cs typeface="Calibri"/>
                <a:sym typeface="Calibri"/>
              </a:rPr>
              <a:t>2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66"/>
          <p:cNvSpPr txBox="1"/>
          <p:nvPr/>
        </p:nvSpPr>
        <p:spPr>
          <a:xfrm>
            <a:off x="3198349" y="1946468"/>
            <a:ext cx="275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2100">
                <a:latin typeface="Calibri"/>
                <a:ea typeface="Calibri"/>
                <a:cs typeface="Calibri"/>
                <a:sym typeface="Calibri"/>
              </a:rPr>
              <a:t>3</a:t>
            </a:r>
            <a:endParaRPr sz="1100"/>
          </a:p>
        </p:txBody>
      </p:sp>
      <p:sp>
        <p:nvSpPr>
          <p:cNvPr id="564" name="Google Shape;564;p66"/>
          <p:cNvSpPr txBox="1"/>
          <p:nvPr/>
        </p:nvSpPr>
        <p:spPr>
          <a:xfrm>
            <a:off x="4535056" y="1946468"/>
            <a:ext cx="275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2100">
                <a:latin typeface="Calibri"/>
                <a:ea typeface="Calibri"/>
                <a:cs typeface="Calibri"/>
                <a:sym typeface="Calibri"/>
              </a:rPr>
              <a:t>4</a:t>
            </a:r>
            <a:endParaRPr sz="1100"/>
          </a:p>
        </p:txBody>
      </p:sp>
      <p:sp>
        <p:nvSpPr>
          <p:cNvPr id="565" name="Google Shape;565;p66"/>
          <p:cNvSpPr txBox="1"/>
          <p:nvPr/>
        </p:nvSpPr>
        <p:spPr>
          <a:xfrm>
            <a:off x="6217528" y="1946468"/>
            <a:ext cx="275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2100">
                <a:latin typeface="Calibri"/>
                <a:ea typeface="Calibri"/>
                <a:cs typeface="Calibri"/>
                <a:sym typeface="Calibri"/>
              </a:rPr>
              <a:t>5</a:t>
            </a:r>
            <a:endParaRPr sz="1100"/>
          </a:p>
        </p:txBody>
      </p:sp>
      <p:sp>
        <p:nvSpPr>
          <p:cNvPr id="566" name="Google Shape;566;p66"/>
          <p:cNvSpPr txBox="1"/>
          <p:nvPr/>
        </p:nvSpPr>
        <p:spPr>
          <a:xfrm>
            <a:off x="7716333" y="1946468"/>
            <a:ext cx="275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2100">
                <a:latin typeface="Calibri"/>
                <a:ea typeface="Calibri"/>
                <a:cs typeface="Calibri"/>
                <a:sym typeface="Calibri"/>
              </a:rPr>
              <a:t>6</a:t>
            </a:r>
            <a:endParaRPr sz="1100"/>
          </a:p>
        </p:txBody>
      </p:sp>
      <p:sp>
        <p:nvSpPr>
          <p:cNvPr id="567" name="Google Shape;567;p66"/>
          <p:cNvSpPr txBox="1"/>
          <p:nvPr/>
        </p:nvSpPr>
        <p:spPr>
          <a:xfrm>
            <a:off x="434741" y="1554053"/>
            <a:ext cx="464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5´--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66"/>
          <p:cNvSpPr txBox="1"/>
          <p:nvPr/>
        </p:nvSpPr>
        <p:spPr>
          <a:xfrm>
            <a:off x="8199625" y="1574949"/>
            <a:ext cx="464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--3´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66"/>
          <p:cNvSpPr/>
          <p:nvPr/>
        </p:nvSpPr>
        <p:spPr>
          <a:xfrm>
            <a:off x="5262364" y="1590587"/>
            <a:ext cx="81300" cy="3099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66"/>
          <p:cNvSpPr/>
          <p:nvPr/>
        </p:nvSpPr>
        <p:spPr>
          <a:xfrm>
            <a:off x="8127219" y="1593216"/>
            <a:ext cx="81300" cy="3099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66"/>
          <p:cNvSpPr txBox="1"/>
          <p:nvPr/>
        </p:nvSpPr>
        <p:spPr>
          <a:xfrm>
            <a:off x="5897512" y="744757"/>
            <a:ext cx="13560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Poly “A” sites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2" name="Google Shape;572;p66"/>
          <p:cNvCxnSpPr>
            <a:stCxn id="571" idx="2"/>
            <a:endCxn id="569" idx="0"/>
          </p:cNvCxnSpPr>
          <p:nvPr/>
        </p:nvCxnSpPr>
        <p:spPr>
          <a:xfrm flipH="1">
            <a:off x="5302912" y="1090957"/>
            <a:ext cx="1272600" cy="499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73" name="Google Shape;573;p66"/>
          <p:cNvCxnSpPr>
            <a:stCxn id="571" idx="2"/>
          </p:cNvCxnSpPr>
          <p:nvPr/>
        </p:nvCxnSpPr>
        <p:spPr>
          <a:xfrm>
            <a:off x="6575512" y="1090957"/>
            <a:ext cx="1614300" cy="483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74" name="Google Shape;574;p66"/>
          <p:cNvSpPr/>
          <p:nvPr/>
        </p:nvSpPr>
        <p:spPr>
          <a:xfrm>
            <a:off x="514630" y="3397525"/>
            <a:ext cx="886800" cy="309900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66"/>
          <p:cNvSpPr/>
          <p:nvPr/>
        </p:nvSpPr>
        <p:spPr>
          <a:xfrm>
            <a:off x="1398798" y="3394895"/>
            <a:ext cx="455400" cy="30990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66"/>
          <p:cNvSpPr/>
          <p:nvPr/>
        </p:nvSpPr>
        <p:spPr>
          <a:xfrm>
            <a:off x="1854155" y="3397525"/>
            <a:ext cx="504900" cy="309900"/>
          </a:xfrm>
          <a:prstGeom prst="rect">
            <a:avLst/>
          </a:prstGeom>
          <a:solidFill>
            <a:srgbClr val="7030A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66"/>
          <p:cNvSpPr/>
          <p:nvPr/>
        </p:nvSpPr>
        <p:spPr>
          <a:xfrm>
            <a:off x="2352334" y="3394895"/>
            <a:ext cx="1229700" cy="309900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r>
              <a:rPr lang="ru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Calcitonin exon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66"/>
          <p:cNvSpPr txBox="1"/>
          <p:nvPr/>
        </p:nvSpPr>
        <p:spPr>
          <a:xfrm>
            <a:off x="756232" y="3750777"/>
            <a:ext cx="275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2100">
                <a:latin typeface="Calibri"/>
                <a:ea typeface="Calibri"/>
                <a:cs typeface="Calibri"/>
                <a:sym typeface="Calibri"/>
              </a:rPr>
              <a:t>1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66"/>
          <p:cNvSpPr txBox="1"/>
          <p:nvPr/>
        </p:nvSpPr>
        <p:spPr>
          <a:xfrm>
            <a:off x="1502689" y="3750777"/>
            <a:ext cx="275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2100">
                <a:latin typeface="Calibri"/>
                <a:ea typeface="Calibri"/>
                <a:cs typeface="Calibri"/>
                <a:sym typeface="Calibri"/>
              </a:rPr>
              <a:t>2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66"/>
          <p:cNvSpPr txBox="1"/>
          <p:nvPr/>
        </p:nvSpPr>
        <p:spPr>
          <a:xfrm>
            <a:off x="1986877" y="3750777"/>
            <a:ext cx="275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2100">
                <a:latin typeface="Calibri"/>
                <a:ea typeface="Calibri"/>
                <a:cs typeface="Calibri"/>
                <a:sym typeface="Calibri"/>
              </a:rPr>
              <a:t>3</a:t>
            </a:r>
            <a:endParaRPr sz="1100"/>
          </a:p>
        </p:txBody>
      </p:sp>
      <p:sp>
        <p:nvSpPr>
          <p:cNvPr id="581" name="Google Shape;581;p66"/>
          <p:cNvSpPr txBox="1"/>
          <p:nvPr/>
        </p:nvSpPr>
        <p:spPr>
          <a:xfrm>
            <a:off x="2936898" y="3750777"/>
            <a:ext cx="275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2100">
                <a:latin typeface="Calibri"/>
                <a:ea typeface="Calibri"/>
                <a:cs typeface="Calibri"/>
                <a:sym typeface="Calibri"/>
              </a:rPr>
              <a:t>4</a:t>
            </a:r>
            <a:endParaRPr sz="1100"/>
          </a:p>
        </p:txBody>
      </p:sp>
      <p:sp>
        <p:nvSpPr>
          <p:cNvPr id="582" name="Google Shape;582;p66"/>
          <p:cNvSpPr txBox="1"/>
          <p:nvPr/>
        </p:nvSpPr>
        <p:spPr>
          <a:xfrm>
            <a:off x="28240" y="3358362"/>
            <a:ext cx="5388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5´-G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66"/>
          <p:cNvSpPr txBox="1"/>
          <p:nvPr/>
        </p:nvSpPr>
        <p:spPr>
          <a:xfrm>
            <a:off x="3545517" y="3395302"/>
            <a:ext cx="7782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A..A-3´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66"/>
          <p:cNvSpPr/>
          <p:nvPr/>
        </p:nvSpPr>
        <p:spPr>
          <a:xfrm>
            <a:off x="4730546" y="3397525"/>
            <a:ext cx="886800" cy="309900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66"/>
          <p:cNvSpPr/>
          <p:nvPr/>
        </p:nvSpPr>
        <p:spPr>
          <a:xfrm>
            <a:off x="5521512" y="3397525"/>
            <a:ext cx="455400" cy="30990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66"/>
          <p:cNvSpPr/>
          <p:nvPr/>
        </p:nvSpPr>
        <p:spPr>
          <a:xfrm>
            <a:off x="5965797" y="3397524"/>
            <a:ext cx="504900" cy="309900"/>
          </a:xfrm>
          <a:prstGeom prst="rect">
            <a:avLst/>
          </a:prstGeom>
          <a:solidFill>
            <a:srgbClr val="7030A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66"/>
          <p:cNvSpPr/>
          <p:nvPr/>
        </p:nvSpPr>
        <p:spPr>
          <a:xfrm>
            <a:off x="6482997" y="3397525"/>
            <a:ext cx="1174500" cy="309900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r>
              <a:rPr lang="ru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CGRP exon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66"/>
          <p:cNvSpPr/>
          <p:nvPr/>
        </p:nvSpPr>
        <p:spPr>
          <a:xfrm>
            <a:off x="7665842" y="3397525"/>
            <a:ext cx="849000" cy="3099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66"/>
          <p:cNvSpPr txBox="1"/>
          <p:nvPr/>
        </p:nvSpPr>
        <p:spPr>
          <a:xfrm>
            <a:off x="4972148" y="3750777"/>
            <a:ext cx="275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2100">
                <a:latin typeface="Calibri"/>
                <a:ea typeface="Calibri"/>
                <a:cs typeface="Calibri"/>
                <a:sym typeface="Calibri"/>
              </a:rPr>
              <a:t>1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66"/>
          <p:cNvSpPr txBox="1"/>
          <p:nvPr/>
        </p:nvSpPr>
        <p:spPr>
          <a:xfrm>
            <a:off x="5609218" y="3750777"/>
            <a:ext cx="275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2100">
                <a:latin typeface="Calibri"/>
                <a:ea typeface="Calibri"/>
                <a:cs typeface="Calibri"/>
                <a:sym typeface="Calibri"/>
              </a:rPr>
              <a:t>2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66"/>
          <p:cNvSpPr txBox="1"/>
          <p:nvPr/>
        </p:nvSpPr>
        <p:spPr>
          <a:xfrm>
            <a:off x="6087847" y="3750777"/>
            <a:ext cx="275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2100">
                <a:latin typeface="Calibri"/>
                <a:ea typeface="Calibri"/>
                <a:cs typeface="Calibri"/>
                <a:sym typeface="Calibri"/>
              </a:rPr>
              <a:t>3</a:t>
            </a:r>
            <a:endParaRPr sz="1100"/>
          </a:p>
        </p:txBody>
      </p:sp>
      <p:sp>
        <p:nvSpPr>
          <p:cNvPr id="592" name="Google Shape;592;p66"/>
          <p:cNvSpPr txBox="1"/>
          <p:nvPr/>
        </p:nvSpPr>
        <p:spPr>
          <a:xfrm>
            <a:off x="6932454" y="3750777"/>
            <a:ext cx="275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2100">
                <a:latin typeface="Calibri"/>
                <a:ea typeface="Calibri"/>
                <a:cs typeface="Calibri"/>
                <a:sym typeface="Calibri"/>
              </a:rPr>
              <a:t>5</a:t>
            </a:r>
            <a:endParaRPr sz="1100"/>
          </a:p>
        </p:txBody>
      </p:sp>
      <p:sp>
        <p:nvSpPr>
          <p:cNvPr id="593" name="Google Shape;593;p66"/>
          <p:cNvSpPr txBox="1"/>
          <p:nvPr/>
        </p:nvSpPr>
        <p:spPr>
          <a:xfrm>
            <a:off x="8079139" y="3750777"/>
            <a:ext cx="275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2100">
                <a:latin typeface="Calibri"/>
                <a:ea typeface="Calibri"/>
                <a:cs typeface="Calibri"/>
                <a:sym typeface="Calibri"/>
              </a:rPr>
              <a:t>6</a:t>
            </a:r>
            <a:endParaRPr sz="1100"/>
          </a:p>
        </p:txBody>
      </p:sp>
      <p:sp>
        <p:nvSpPr>
          <p:cNvPr id="594" name="Google Shape;594;p66"/>
          <p:cNvSpPr txBox="1"/>
          <p:nvPr/>
        </p:nvSpPr>
        <p:spPr>
          <a:xfrm>
            <a:off x="4254964" y="3358362"/>
            <a:ext cx="5388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5´-G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66"/>
          <p:cNvSpPr txBox="1"/>
          <p:nvPr/>
        </p:nvSpPr>
        <p:spPr>
          <a:xfrm>
            <a:off x="8455811" y="3379258"/>
            <a:ext cx="7782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A..A-3´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6" name="Google Shape;596;p66"/>
          <p:cNvCxnSpPr/>
          <p:nvPr/>
        </p:nvCxnSpPr>
        <p:spPr>
          <a:xfrm flipH="1">
            <a:off x="1974556" y="2338883"/>
            <a:ext cx="2560500" cy="820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97" name="Google Shape;597;p66"/>
          <p:cNvCxnSpPr/>
          <p:nvPr/>
        </p:nvCxnSpPr>
        <p:spPr>
          <a:xfrm>
            <a:off x="4810612" y="2338883"/>
            <a:ext cx="2340300" cy="820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98" name="Google Shape;598;p66"/>
          <p:cNvSpPr txBox="1"/>
          <p:nvPr/>
        </p:nvSpPr>
        <p:spPr>
          <a:xfrm>
            <a:off x="1874292" y="2464061"/>
            <a:ext cx="13506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Thyroid cells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66"/>
          <p:cNvSpPr txBox="1"/>
          <p:nvPr/>
        </p:nvSpPr>
        <p:spPr>
          <a:xfrm>
            <a:off x="6168529" y="2464061"/>
            <a:ext cx="15780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Neuronal cells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0" name="Google Shape;600;p66"/>
          <p:cNvCxnSpPr/>
          <p:nvPr/>
        </p:nvCxnSpPr>
        <p:spPr>
          <a:xfrm>
            <a:off x="3080497" y="4130945"/>
            <a:ext cx="0" cy="3429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601" name="Google Shape;601;p66"/>
          <p:cNvCxnSpPr/>
          <p:nvPr/>
        </p:nvCxnSpPr>
        <p:spPr>
          <a:xfrm>
            <a:off x="7150915" y="4090307"/>
            <a:ext cx="0" cy="3429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602" name="Google Shape;602;p66"/>
          <p:cNvSpPr/>
          <p:nvPr/>
        </p:nvSpPr>
        <p:spPr>
          <a:xfrm>
            <a:off x="2268632" y="4473845"/>
            <a:ext cx="1586400" cy="547200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r>
              <a:rPr lang="ru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Calcitonin (32 amino acids)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66"/>
          <p:cNvSpPr/>
          <p:nvPr/>
        </p:nvSpPr>
        <p:spPr>
          <a:xfrm>
            <a:off x="6438493" y="4433207"/>
            <a:ext cx="1553400" cy="547200"/>
          </a:xfrm>
          <a:prstGeom prst="ellipse">
            <a:avLst/>
          </a:prstGeom>
          <a:solidFill>
            <a:srgbClr val="002060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r>
              <a:rPr lang="ru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CGRP (37 amino acids)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66"/>
          <p:cNvSpPr txBox="1"/>
          <p:nvPr/>
        </p:nvSpPr>
        <p:spPr>
          <a:xfrm flipH="1">
            <a:off x="3872162" y="4090307"/>
            <a:ext cx="25386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dirty="0">
                <a:latin typeface="Calibri"/>
                <a:ea typeface="Calibri"/>
                <a:cs typeface="Calibri"/>
                <a:sym typeface="Calibri"/>
              </a:rPr>
              <a:t>(Other peptides corresponding to other translated exons are removed during post-translational processing and not shown here)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66"/>
          <p:cNvSpPr txBox="1"/>
          <p:nvPr/>
        </p:nvSpPr>
        <p:spPr>
          <a:xfrm>
            <a:off x="-5432" y="1119836"/>
            <a:ext cx="5628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DNA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66"/>
          <p:cNvSpPr/>
          <p:nvPr/>
        </p:nvSpPr>
        <p:spPr>
          <a:xfrm>
            <a:off x="100066" y="1478368"/>
            <a:ext cx="330900" cy="147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27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66"/>
          <p:cNvSpPr txBox="1"/>
          <p:nvPr/>
        </p:nvSpPr>
        <p:spPr>
          <a:xfrm>
            <a:off x="-12445" y="2980136"/>
            <a:ext cx="5460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RNA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66"/>
          <p:cNvSpPr/>
          <p:nvPr/>
        </p:nvSpPr>
        <p:spPr>
          <a:xfrm>
            <a:off x="114221" y="3758724"/>
            <a:ext cx="330900" cy="1044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27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66"/>
          <p:cNvSpPr txBox="1"/>
          <p:nvPr/>
        </p:nvSpPr>
        <p:spPr>
          <a:xfrm>
            <a:off x="20222" y="4755524"/>
            <a:ext cx="8199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Protein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678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83" descr="DNA and chromosome-modifie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7187" y="1526381"/>
            <a:ext cx="4626769" cy="3493294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83"/>
          <p:cNvSpPr txBox="1"/>
          <p:nvPr/>
        </p:nvSpPr>
        <p:spPr>
          <a:xfrm>
            <a:off x="188912" y="94059"/>
            <a:ext cx="87012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Human chromosomes: 50-&gt;250 million base pairs.</a:t>
            </a:r>
            <a:endParaRPr sz="2400" dirty="0"/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Average gene: 3000 base pairs.</a:t>
            </a:r>
            <a:endParaRPr sz="2400" dirty="0"/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&lt;5% of DNA codes for protein.</a:t>
            </a:r>
            <a:endParaRPr sz="2400" dirty="0"/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How to find the genes?.</a:t>
            </a:r>
            <a:endParaRPr sz="2400" dirty="0"/>
          </a:p>
        </p:txBody>
      </p:sp>
      <p:sp>
        <p:nvSpPr>
          <p:cNvPr id="460" name="Google Shape;460;p83"/>
          <p:cNvSpPr txBox="1"/>
          <p:nvPr/>
        </p:nvSpPr>
        <p:spPr>
          <a:xfrm>
            <a:off x="7239000" y="4885134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Times New Roman"/>
                <a:buNone/>
              </a:pPr>
              <a:t>4</a:t>
            </a:fld>
            <a:endParaRPr/>
          </a:p>
        </p:txBody>
      </p:sp>
      <p:sp>
        <p:nvSpPr>
          <p:cNvPr id="461" name="Google Shape;461;p83"/>
          <p:cNvSpPr txBox="1"/>
          <p:nvPr/>
        </p:nvSpPr>
        <p:spPr>
          <a:xfrm>
            <a:off x="0" y="4958953"/>
            <a:ext cx="45720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Source: http://commons.wikimedia.org/wiki/Image:DNA_ORF.gif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84"/>
          <p:cNvSpPr txBox="1">
            <a:spLocks noGrp="1"/>
          </p:cNvSpPr>
          <p:nvPr>
            <p:ph type="title" idx="4294967295"/>
          </p:nvPr>
        </p:nvSpPr>
        <p:spPr>
          <a:xfrm>
            <a:off x="76200" y="0"/>
            <a:ext cx="6892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lang="en"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a Gene?  </a:t>
            </a:r>
            <a:endParaRPr/>
          </a:p>
        </p:txBody>
      </p:sp>
      <p:sp>
        <p:nvSpPr>
          <p:cNvPr id="467" name="Google Shape;467;p84"/>
          <p:cNvSpPr txBox="1"/>
          <p:nvPr/>
        </p:nvSpPr>
        <p:spPr>
          <a:xfrm>
            <a:off x="0" y="2060971"/>
            <a:ext cx="8967900" cy="1251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68" name="Google Shape;468;p84"/>
          <p:cNvCxnSpPr/>
          <p:nvPr/>
        </p:nvCxnSpPr>
        <p:spPr>
          <a:xfrm rot="10800000" flipH="1">
            <a:off x="1039812" y="2622853"/>
            <a:ext cx="6513600" cy="12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469" name="Google Shape;469;p84"/>
          <p:cNvSpPr txBox="1"/>
          <p:nvPr/>
        </p:nvSpPr>
        <p:spPr>
          <a:xfrm>
            <a:off x="7545387" y="2531269"/>
            <a:ext cx="1065300" cy="1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</a:t>
            </a:r>
            <a:endParaRPr/>
          </a:p>
        </p:txBody>
      </p:sp>
      <p:grpSp>
        <p:nvGrpSpPr>
          <p:cNvPr id="470" name="Google Shape;470;p84"/>
          <p:cNvGrpSpPr/>
          <p:nvPr/>
        </p:nvGrpSpPr>
        <p:grpSpPr>
          <a:xfrm>
            <a:off x="4156075" y="1703784"/>
            <a:ext cx="2381249" cy="1087040"/>
            <a:chOff x="2688" y="1671"/>
            <a:chExt cx="1500" cy="913"/>
          </a:xfrm>
        </p:grpSpPr>
        <p:sp>
          <p:nvSpPr>
            <p:cNvPr id="471" name="Google Shape;471;p84"/>
            <p:cNvSpPr txBox="1"/>
            <p:nvPr/>
          </p:nvSpPr>
          <p:spPr>
            <a:xfrm>
              <a:off x="2688" y="2284"/>
              <a:ext cx="1500" cy="3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72" name="Google Shape;472;p84"/>
            <p:cNvSpPr txBox="1"/>
            <p:nvPr/>
          </p:nvSpPr>
          <p:spPr>
            <a:xfrm>
              <a:off x="3086" y="1671"/>
              <a:ext cx="900" cy="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 New Roman"/>
                <a:buNone/>
              </a:pPr>
              <a:r>
                <a:rPr lang="en" sz="24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Coding </a:t>
              </a:r>
              <a:endParaRPr sz="240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 New Roman"/>
                <a:buNone/>
              </a:pPr>
              <a:r>
                <a:rPr lang="en" sz="24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region</a:t>
              </a:r>
              <a:endParaRPr sz="2400"/>
            </a:p>
          </p:txBody>
        </p:sp>
      </p:grpSp>
      <p:grpSp>
        <p:nvGrpSpPr>
          <p:cNvPr id="473" name="Google Shape;473;p84"/>
          <p:cNvGrpSpPr/>
          <p:nvPr/>
        </p:nvGrpSpPr>
        <p:grpSpPr>
          <a:xfrm>
            <a:off x="1576387" y="1709737"/>
            <a:ext cx="2381249" cy="1077308"/>
            <a:chOff x="1063" y="1675"/>
            <a:chExt cx="1500" cy="906"/>
          </a:xfrm>
        </p:grpSpPr>
        <p:sp>
          <p:nvSpPr>
            <p:cNvPr id="474" name="Google Shape;474;p84"/>
            <p:cNvSpPr txBox="1"/>
            <p:nvPr/>
          </p:nvSpPr>
          <p:spPr>
            <a:xfrm>
              <a:off x="1063" y="2281"/>
              <a:ext cx="1500" cy="300"/>
            </a:xfrm>
            <a:prstGeom prst="rect">
              <a:avLst/>
            </a:prstGeom>
            <a:solidFill>
              <a:srgbClr val="FF0000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75" name="Google Shape;475;p84"/>
            <p:cNvSpPr txBox="1"/>
            <p:nvPr/>
          </p:nvSpPr>
          <p:spPr>
            <a:xfrm>
              <a:off x="1327" y="1675"/>
              <a:ext cx="1200" cy="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 New Roman"/>
                <a:buNone/>
              </a:pPr>
              <a:r>
                <a:rPr lang="en" sz="24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Regulatory</a:t>
              </a:r>
              <a:endParaRPr sz="240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 New Roman"/>
                <a:buNone/>
              </a:pPr>
              <a:r>
                <a:rPr lang="en" sz="24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region</a:t>
              </a:r>
              <a:endParaRPr sz="2400"/>
            </a:p>
          </p:txBody>
        </p:sp>
      </p:grpSp>
      <p:sp>
        <p:nvSpPr>
          <p:cNvPr id="476" name="Google Shape;476;p84"/>
          <p:cNvSpPr txBox="1"/>
          <p:nvPr/>
        </p:nvSpPr>
        <p:spPr>
          <a:xfrm>
            <a:off x="223837" y="3228348"/>
            <a:ext cx="67056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Information in genes used to make proteins.</a:t>
            </a:r>
            <a:endParaRPr dirty="0"/>
          </a:p>
        </p:txBody>
      </p:sp>
      <p:sp>
        <p:nvSpPr>
          <p:cNvPr id="477" name="Google Shape;477;p84"/>
          <p:cNvSpPr txBox="1"/>
          <p:nvPr/>
        </p:nvSpPr>
        <p:spPr>
          <a:xfrm>
            <a:off x="360815" y="3723961"/>
            <a:ext cx="7504399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Two stages</a:t>
            </a:r>
            <a:r>
              <a:rPr lang="en" sz="2800" b="0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transcription and translation</a:t>
            </a:r>
            <a:endParaRPr dirty="0"/>
          </a:p>
        </p:txBody>
      </p:sp>
      <p:sp>
        <p:nvSpPr>
          <p:cNvPr id="480" name="Google Shape;480;p84"/>
          <p:cNvSpPr txBox="1"/>
          <p:nvPr/>
        </p:nvSpPr>
        <p:spPr>
          <a:xfrm>
            <a:off x="217487" y="620315"/>
            <a:ext cx="8610600" cy="7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Short stretch of DNA on chromosome.</a:t>
            </a:r>
            <a:endParaRPr dirty="0"/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Two parts:</a:t>
            </a:r>
            <a:endParaRPr dirty="0"/>
          </a:p>
        </p:txBody>
      </p:sp>
      <p:sp>
        <p:nvSpPr>
          <p:cNvPr id="481" name="Google Shape;481;p84"/>
          <p:cNvSpPr txBox="1"/>
          <p:nvPr/>
        </p:nvSpPr>
        <p:spPr>
          <a:xfrm>
            <a:off x="7239000" y="4885134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Times New Roman"/>
                <a:buNone/>
              </a:pPr>
              <a:t>5</a:t>
            </a:fld>
            <a:endParaRPr/>
          </a:p>
        </p:txBody>
      </p:sp>
      <p:cxnSp>
        <p:nvCxnSpPr>
          <p:cNvPr id="482" name="Google Shape;482;p84"/>
          <p:cNvCxnSpPr/>
          <p:nvPr/>
        </p:nvCxnSpPr>
        <p:spPr>
          <a:xfrm rot="10800000" flipH="1">
            <a:off x="1039812" y="2422828"/>
            <a:ext cx="6513600" cy="12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85"/>
          <p:cNvSpPr txBox="1">
            <a:spLocks noGrp="1"/>
          </p:cNvSpPr>
          <p:nvPr>
            <p:ph type="title" idx="4294967295"/>
          </p:nvPr>
        </p:nvSpPr>
        <p:spPr>
          <a:xfrm>
            <a:off x="76200" y="0"/>
            <a:ext cx="3581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lang="en"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Transcription</a:t>
            </a:r>
            <a:endParaRPr/>
          </a:p>
        </p:txBody>
      </p:sp>
      <p:pic>
        <p:nvPicPr>
          <p:cNvPr id="488" name="Google Shape;488;p85" descr="DNA-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703909"/>
            <a:ext cx="6965155" cy="241697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85"/>
          <p:cNvSpPr txBox="1"/>
          <p:nvPr/>
        </p:nvSpPr>
        <p:spPr>
          <a:xfrm>
            <a:off x="2085975" y="2620565"/>
            <a:ext cx="890700" cy="345300"/>
          </a:xfrm>
          <a:prstGeom prst="rect">
            <a:avLst/>
          </a:prstGeom>
          <a:solidFill>
            <a:srgbClr val="00FF00">
              <a:alpha val="498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0" name="Google Shape;490;p85"/>
          <p:cNvSpPr txBox="1"/>
          <p:nvPr/>
        </p:nvSpPr>
        <p:spPr>
          <a:xfrm>
            <a:off x="6315075" y="2627709"/>
            <a:ext cx="890700" cy="346500"/>
          </a:xfrm>
          <a:prstGeom prst="rect">
            <a:avLst/>
          </a:prstGeom>
          <a:solidFill>
            <a:srgbClr val="FF0000">
              <a:alpha val="498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1" name="Google Shape;491;p85"/>
          <p:cNvSpPr txBox="1"/>
          <p:nvPr/>
        </p:nvSpPr>
        <p:spPr>
          <a:xfrm>
            <a:off x="1787525" y="2228850"/>
            <a:ext cx="14415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Promoter</a:t>
            </a:r>
            <a:endParaRPr/>
          </a:p>
        </p:txBody>
      </p:sp>
      <p:sp>
        <p:nvSpPr>
          <p:cNvPr id="492" name="Google Shape;492;p85"/>
          <p:cNvSpPr txBox="1"/>
          <p:nvPr/>
        </p:nvSpPr>
        <p:spPr>
          <a:xfrm>
            <a:off x="5981699" y="2165746"/>
            <a:ext cx="1946275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" sz="2400" b="1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Terminator</a:t>
            </a:r>
            <a:endParaRPr dirty="0"/>
          </a:p>
        </p:txBody>
      </p:sp>
      <p:sp>
        <p:nvSpPr>
          <p:cNvPr id="493" name="Google Shape;493;p85"/>
          <p:cNvSpPr txBox="1"/>
          <p:nvPr/>
        </p:nvSpPr>
        <p:spPr>
          <a:xfrm>
            <a:off x="3262312" y="3309938"/>
            <a:ext cx="29034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 Coding Region</a:t>
            </a:r>
            <a:endParaRPr/>
          </a:p>
        </p:txBody>
      </p:sp>
      <p:sp>
        <p:nvSpPr>
          <p:cNvPr id="494" name="Google Shape;494;p85"/>
          <p:cNvSpPr/>
          <p:nvPr/>
        </p:nvSpPr>
        <p:spPr>
          <a:xfrm rot="5400000">
            <a:off x="4569061" y="1423650"/>
            <a:ext cx="205800" cy="3492600"/>
          </a:xfrm>
          <a:prstGeom prst="rightBrace">
            <a:avLst>
              <a:gd name="adj1" fmla="val 306"/>
              <a:gd name="adj2" fmla="val 50000"/>
            </a:avLst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38100" dir="2700000">
              <a:srgbClr val="808080">
                <a:alpha val="4275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5" name="Google Shape;495;p85"/>
          <p:cNvSpPr/>
          <p:nvPr/>
        </p:nvSpPr>
        <p:spPr>
          <a:xfrm rot="180767">
            <a:off x="1310195" y="1839946"/>
            <a:ext cx="1241621" cy="909380"/>
          </a:xfrm>
          <a:custGeom>
            <a:avLst/>
            <a:gdLst/>
            <a:ahLst/>
            <a:cxnLst/>
            <a:rect l="l" t="t" r="r" b="b"/>
            <a:pathLst>
              <a:path w="1243012" h="1211263" extrusionOk="0">
                <a:moveTo>
                  <a:pt x="621506" y="0"/>
                </a:moveTo>
                <a:cubicBezTo>
                  <a:pt x="955274" y="0"/>
                  <a:pt x="1229447" y="256893"/>
                  <a:pt x="1242534" y="581886"/>
                </a:cubicBezTo>
                <a:lnTo>
                  <a:pt x="621506" y="605632"/>
                </a:lnTo>
                <a:lnTo>
                  <a:pt x="621506" y="0"/>
                </a:lnTo>
                <a:close/>
              </a:path>
              <a:path w="1243012" h="1211263" fill="none" extrusionOk="0">
                <a:moveTo>
                  <a:pt x="621506" y="0"/>
                </a:moveTo>
                <a:cubicBezTo>
                  <a:pt x="955274" y="0"/>
                  <a:pt x="1229447" y="256893"/>
                  <a:pt x="1242534" y="581886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6" name="Google Shape;496;p85"/>
          <p:cNvSpPr txBox="1"/>
          <p:nvPr/>
        </p:nvSpPr>
        <p:spPr>
          <a:xfrm>
            <a:off x="1857375" y="1198959"/>
            <a:ext cx="24321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RNA Polymerase</a:t>
            </a:r>
            <a:endParaRPr/>
          </a:p>
        </p:txBody>
      </p:sp>
      <p:sp>
        <p:nvSpPr>
          <p:cNvPr id="497" name="Google Shape;497;p85"/>
          <p:cNvSpPr/>
          <p:nvPr/>
        </p:nvSpPr>
        <p:spPr>
          <a:xfrm rot="-5400000" flipH="1">
            <a:off x="6953448" y="2505670"/>
            <a:ext cx="782241" cy="1166812"/>
          </a:xfrm>
          <a:custGeom>
            <a:avLst/>
            <a:gdLst/>
            <a:ahLst/>
            <a:cxnLst/>
            <a:rect l="l" t="t" r="r" b="b"/>
            <a:pathLst>
              <a:path w="1042988" h="1166812" extrusionOk="0">
                <a:moveTo>
                  <a:pt x="521494" y="0"/>
                </a:moveTo>
                <a:cubicBezTo>
                  <a:pt x="766514" y="0"/>
                  <a:pt x="978491" y="190825"/>
                  <a:pt x="1030913" y="458587"/>
                </a:cubicBezTo>
                <a:lnTo>
                  <a:pt x="521494" y="583406"/>
                </a:lnTo>
                <a:lnTo>
                  <a:pt x="521494" y="0"/>
                </a:lnTo>
                <a:close/>
              </a:path>
              <a:path w="1042988" h="1166812" fill="none" extrusionOk="0">
                <a:moveTo>
                  <a:pt x="521494" y="0"/>
                </a:moveTo>
                <a:cubicBezTo>
                  <a:pt x="766514" y="0"/>
                  <a:pt x="978491" y="190825"/>
                  <a:pt x="1030913" y="458587"/>
                </a:cubicBezTo>
              </a:path>
            </a:pathLst>
          </a:custGeom>
          <a:noFill/>
          <a:ln w="444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98" name="Google Shape;498;p85" descr="RNA polymerase-2-modified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196" y="1545459"/>
            <a:ext cx="804863" cy="941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85" descr="RNA polymerase-2-modified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73950" y="3117056"/>
            <a:ext cx="806053" cy="941784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85"/>
          <p:cNvSpPr txBox="1"/>
          <p:nvPr/>
        </p:nvSpPr>
        <p:spPr>
          <a:xfrm>
            <a:off x="230187" y="592931"/>
            <a:ext cx="87105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Regulatory region has a binding site for RNA polymerase. </a:t>
            </a:r>
            <a:endParaRPr/>
          </a:p>
        </p:txBody>
      </p:sp>
      <p:pic>
        <p:nvPicPr>
          <p:cNvPr id="501" name="Google Shape;501;p85" descr="RNA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74973" y="4120781"/>
            <a:ext cx="1931194" cy="3952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2" name="Google Shape;502;p85"/>
          <p:cNvCxnSpPr/>
          <p:nvPr/>
        </p:nvCxnSpPr>
        <p:spPr>
          <a:xfrm rot="5400000">
            <a:off x="6222812" y="3582431"/>
            <a:ext cx="1032300" cy="4440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503" name="Google Shape;503;p85"/>
          <p:cNvSpPr txBox="1"/>
          <p:nvPr/>
        </p:nvSpPr>
        <p:spPr>
          <a:xfrm>
            <a:off x="4708525" y="4369773"/>
            <a:ext cx="34797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 of coding region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messenger RNA (mRNA)</a:t>
            </a:r>
            <a:endParaRPr dirty="0"/>
          </a:p>
        </p:txBody>
      </p:sp>
      <p:sp>
        <p:nvSpPr>
          <p:cNvPr id="504" name="Google Shape;504;p85"/>
          <p:cNvSpPr txBox="1"/>
          <p:nvPr/>
        </p:nvSpPr>
        <p:spPr>
          <a:xfrm>
            <a:off x="7239000" y="4885134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Times New Roman"/>
                <a:buNone/>
              </a:pPr>
              <a:t>6</a:t>
            </a:fld>
            <a:endParaRPr/>
          </a:p>
        </p:txBody>
      </p:sp>
      <p:sp>
        <p:nvSpPr>
          <p:cNvPr id="505" name="Google Shape;505;p85"/>
          <p:cNvSpPr txBox="1"/>
          <p:nvPr/>
        </p:nvSpPr>
        <p:spPr>
          <a:xfrm>
            <a:off x="54712" y="4474023"/>
            <a:ext cx="4659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rPr lang="en" sz="1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DNA: http://commons.wikimedia.org/wiki/File:Helix84.JPG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rPr lang="en" sz="1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RNA Polymerase: http://commons.wikimedia.org/wiki/File:PDB_1sfo_EBI.jpg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rPr lang="en" sz="1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RNA: http://commons.wikimedia.org/wiki/File:Simple_transcription_termination1.svg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86"/>
          <p:cNvSpPr txBox="1">
            <a:spLocks noGrp="1"/>
          </p:cNvSpPr>
          <p:nvPr>
            <p:ph type="title" idx="4294967295"/>
          </p:nvPr>
        </p:nvSpPr>
        <p:spPr>
          <a:xfrm>
            <a:off x="76200" y="0"/>
            <a:ext cx="3581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lang="en"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Transcription</a:t>
            </a:r>
            <a:endParaRPr/>
          </a:p>
        </p:txBody>
      </p:sp>
      <p:sp>
        <p:nvSpPr>
          <p:cNvPr id="511" name="Google Shape;511;p86"/>
          <p:cNvSpPr txBox="1"/>
          <p:nvPr/>
        </p:nvSpPr>
        <p:spPr>
          <a:xfrm>
            <a:off x="228600" y="457200"/>
            <a:ext cx="80517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" sz="3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Similar to DNA replication, but different.</a:t>
            </a:r>
            <a:endParaRPr sz="3000"/>
          </a:p>
        </p:txBody>
      </p:sp>
      <p:sp>
        <p:nvSpPr>
          <p:cNvPr id="512" name="Google Shape;512;p86"/>
          <p:cNvSpPr txBox="1"/>
          <p:nvPr/>
        </p:nvSpPr>
        <p:spPr>
          <a:xfrm>
            <a:off x="657225" y="808434"/>
            <a:ext cx="7331100" cy="8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Copies only one of the two strands.</a:t>
            </a:r>
            <a:endParaRPr sz="2400"/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Makes a copy as RNA, not DNA.</a:t>
            </a:r>
            <a:endParaRPr sz="2400"/>
          </a:p>
        </p:txBody>
      </p:sp>
      <p:pic>
        <p:nvPicPr>
          <p:cNvPr id="513" name="Google Shape;513;p86" descr="transcription-modifie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01428"/>
            <a:ext cx="6858000" cy="21455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4" name="Google Shape;514;p86"/>
          <p:cNvCxnSpPr/>
          <p:nvPr/>
        </p:nvCxnSpPr>
        <p:spPr>
          <a:xfrm rot="10800000" flipH="1">
            <a:off x="4551362" y="2545622"/>
            <a:ext cx="549300" cy="144000"/>
          </a:xfrm>
          <a:prstGeom prst="bentConnector3">
            <a:avLst>
              <a:gd name="adj1" fmla="val 400"/>
            </a:avLst>
          </a:prstGeom>
          <a:noFill/>
          <a:ln w="63500" cap="flat" cmpd="sng">
            <a:solidFill>
              <a:srgbClr val="00997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15" name="Google Shape;515;p86"/>
          <p:cNvSpPr txBox="1"/>
          <p:nvPr/>
        </p:nvSpPr>
        <p:spPr>
          <a:xfrm>
            <a:off x="0" y="4958953"/>
            <a:ext cx="45720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rPr lang="en" sz="1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Source: http://commons.wikimedia.org/wiki/File:DNA_transcription.svg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/>
          <p:nvPr/>
        </p:nvSpPr>
        <p:spPr>
          <a:xfrm>
            <a:off x="1708150" y="248840"/>
            <a:ext cx="51753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</a:pPr>
            <a:r>
              <a:rPr lang="en"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Gene expression </a:t>
            </a:r>
            <a:endParaRPr sz="30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</a:pPr>
            <a:r>
              <a:rPr lang="en"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DNA </a:t>
            </a:r>
            <a:r>
              <a:rPr lang="en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-</a:t>
            </a:r>
            <a:r>
              <a:rPr lang="en"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RNA </a:t>
            </a:r>
            <a:r>
              <a:rPr lang="en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-</a:t>
            </a:r>
            <a:r>
              <a:rPr lang="en"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Protein</a:t>
            </a:r>
            <a:endParaRPr sz="3000"/>
          </a:p>
        </p:txBody>
      </p:sp>
      <p:sp>
        <p:nvSpPr>
          <p:cNvPr id="215" name="Google Shape;215;p44"/>
          <p:cNvSpPr txBox="1"/>
          <p:nvPr/>
        </p:nvSpPr>
        <p:spPr>
          <a:xfrm>
            <a:off x="2147875" y="1200150"/>
            <a:ext cx="1790700" cy="3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omic Sans MS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DNA</a:t>
            </a:r>
            <a:endParaRPr sz="18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1800" b="0" i="0" u="none" strike="noStrike" cap="non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1800" b="0" i="0" u="none" strike="noStrike" cap="non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omic Sans MS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DNA</a:t>
            </a:r>
            <a:endParaRPr sz="18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1800" b="0" i="0" u="none" strike="noStrike" cap="non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1800" b="0" i="0" u="none" strike="noStrike" cap="non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omic Sans MS"/>
              <a:buNone/>
            </a:pPr>
            <a:endParaRPr sz="18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omic Sans MS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RNA</a:t>
            </a:r>
            <a:endParaRPr sz="18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1800" b="0" i="0" u="none" strike="noStrike" cap="non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1800" b="0" i="0" u="none" strike="noStrike" cap="non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omic Sans MS"/>
              <a:buNone/>
            </a:pPr>
            <a:endParaRPr sz="18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omic Sans MS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Protein</a:t>
            </a:r>
            <a:endParaRPr sz="1800"/>
          </a:p>
        </p:txBody>
      </p:sp>
      <p:cxnSp>
        <p:nvCxnSpPr>
          <p:cNvPr id="216" name="Google Shape;216;p44"/>
          <p:cNvCxnSpPr/>
          <p:nvPr/>
        </p:nvCxnSpPr>
        <p:spPr>
          <a:xfrm>
            <a:off x="3062287" y="1600200"/>
            <a:ext cx="0" cy="514200"/>
          </a:xfrm>
          <a:prstGeom prst="straightConnector1">
            <a:avLst/>
          </a:prstGeom>
          <a:noFill/>
          <a:ln w="635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17" name="Google Shape;217;p44"/>
          <p:cNvSpPr txBox="1"/>
          <p:nvPr/>
        </p:nvSpPr>
        <p:spPr>
          <a:xfrm>
            <a:off x="3732212" y="1597819"/>
            <a:ext cx="1997100" cy="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Replication</a:t>
            </a:r>
            <a:endParaRPr/>
          </a:p>
        </p:txBody>
      </p:sp>
      <p:cxnSp>
        <p:nvCxnSpPr>
          <p:cNvPr id="218" name="Google Shape;218;p44"/>
          <p:cNvCxnSpPr/>
          <p:nvPr/>
        </p:nvCxnSpPr>
        <p:spPr>
          <a:xfrm>
            <a:off x="3078162" y="2514606"/>
            <a:ext cx="0" cy="514200"/>
          </a:xfrm>
          <a:prstGeom prst="straightConnector1">
            <a:avLst/>
          </a:prstGeom>
          <a:noFill/>
          <a:ln w="635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19" name="Google Shape;219;p44"/>
          <p:cNvSpPr txBox="1"/>
          <p:nvPr/>
        </p:nvSpPr>
        <p:spPr>
          <a:xfrm>
            <a:off x="3748087" y="2514600"/>
            <a:ext cx="2424000" cy="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Transcription</a:t>
            </a:r>
            <a:endParaRPr/>
          </a:p>
        </p:txBody>
      </p:sp>
      <p:cxnSp>
        <p:nvCxnSpPr>
          <p:cNvPr id="220" name="Google Shape;220;p44"/>
          <p:cNvCxnSpPr/>
          <p:nvPr/>
        </p:nvCxnSpPr>
        <p:spPr>
          <a:xfrm>
            <a:off x="3078162" y="3545681"/>
            <a:ext cx="0" cy="514200"/>
          </a:xfrm>
          <a:prstGeom prst="straightConnector1">
            <a:avLst/>
          </a:prstGeom>
          <a:noFill/>
          <a:ln w="635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21" name="Google Shape;221;p44"/>
          <p:cNvSpPr txBox="1"/>
          <p:nvPr/>
        </p:nvSpPr>
        <p:spPr>
          <a:xfrm>
            <a:off x="3748087" y="3543300"/>
            <a:ext cx="2058900" cy="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Translation</a:t>
            </a:r>
            <a:endParaRPr/>
          </a:p>
        </p:txBody>
      </p:sp>
      <p:cxnSp>
        <p:nvCxnSpPr>
          <p:cNvPr id="222" name="Google Shape;222;p44"/>
          <p:cNvCxnSpPr/>
          <p:nvPr/>
        </p:nvCxnSpPr>
        <p:spPr>
          <a:xfrm rot="10800000">
            <a:off x="1044575" y="3314700"/>
            <a:ext cx="762000" cy="0"/>
          </a:xfrm>
          <a:prstGeom prst="straightConnector1">
            <a:avLst/>
          </a:prstGeom>
          <a:noFill/>
          <a:ln w="635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23" name="Google Shape;223;p44"/>
          <p:cNvSpPr txBox="1"/>
          <p:nvPr/>
        </p:nvSpPr>
        <p:spPr>
          <a:xfrm>
            <a:off x="235437" y="2639700"/>
            <a:ext cx="2213100" cy="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Degradation</a:t>
            </a:r>
            <a:endParaRPr/>
          </a:p>
        </p:txBody>
      </p:sp>
      <p:cxnSp>
        <p:nvCxnSpPr>
          <p:cNvPr id="224" name="Google Shape;224;p44"/>
          <p:cNvCxnSpPr/>
          <p:nvPr/>
        </p:nvCxnSpPr>
        <p:spPr>
          <a:xfrm rot="10800000">
            <a:off x="1044575" y="4286250"/>
            <a:ext cx="762000" cy="0"/>
          </a:xfrm>
          <a:prstGeom prst="straightConnector1">
            <a:avLst/>
          </a:prstGeom>
          <a:noFill/>
          <a:ln w="635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25" name="Google Shape;225;p44"/>
          <p:cNvSpPr txBox="1"/>
          <p:nvPr/>
        </p:nvSpPr>
        <p:spPr>
          <a:xfrm>
            <a:off x="319037" y="3670775"/>
            <a:ext cx="2213100" cy="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Degradation</a:t>
            </a:r>
            <a:endParaRPr/>
          </a:p>
        </p:txBody>
      </p:sp>
      <p:sp>
        <p:nvSpPr>
          <p:cNvPr id="226" name="Google Shape;226;p44"/>
          <p:cNvSpPr txBox="1"/>
          <p:nvPr/>
        </p:nvSpPr>
        <p:spPr>
          <a:xfrm>
            <a:off x="6705600" y="1896600"/>
            <a:ext cx="1927200" cy="13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Initiation</a:t>
            </a: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Elongation</a:t>
            </a: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Processing</a:t>
            </a: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Export</a:t>
            </a:r>
            <a:endParaRPr sz="2400"/>
          </a:p>
        </p:txBody>
      </p:sp>
      <p:sp>
        <p:nvSpPr>
          <p:cNvPr id="227" name="Google Shape;227;p44"/>
          <p:cNvSpPr/>
          <p:nvPr/>
        </p:nvSpPr>
        <p:spPr>
          <a:xfrm>
            <a:off x="6248400" y="1960950"/>
            <a:ext cx="457200" cy="1428900"/>
          </a:xfrm>
          <a:prstGeom prst="leftBrace">
            <a:avLst>
              <a:gd name="adj1" fmla="val 8333"/>
              <a:gd name="adj2" fmla="val 50000"/>
            </a:avLst>
          </a:prstGeom>
          <a:noFill/>
          <a:ln w="635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8" name="Google Shape;228;p44"/>
          <p:cNvSpPr txBox="1"/>
          <p:nvPr/>
        </p:nvSpPr>
        <p:spPr>
          <a:xfrm>
            <a:off x="6832050" y="3451300"/>
            <a:ext cx="1927200" cy="13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lang="en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Initiation</a:t>
            </a: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lang="en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Elongation</a:t>
            </a: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lang="en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Processing</a:t>
            </a: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lang="en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Targeting</a:t>
            </a:r>
            <a:endParaRPr sz="2400"/>
          </a:p>
        </p:txBody>
      </p:sp>
      <p:sp>
        <p:nvSpPr>
          <p:cNvPr id="229" name="Google Shape;229;p44"/>
          <p:cNvSpPr/>
          <p:nvPr/>
        </p:nvSpPr>
        <p:spPr>
          <a:xfrm>
            <a:off x="6248400" y="3486150"/>
            <a:ext cx="457200" cy="1428900"/>
          </a:xfrm>
          <a:prstGeom prst="leftBrace">
            <a:avLst>
              <a:gd name="adj1" fmla="val 8333"/>
              <a:gd name="adj2" fmla="val 50000"/>
            </a:avLst>
          </a:prstGeom>
          <a:noFill/>
          <a:ln w="635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30" name="Google Shape;230;p44"/>
          <p:cNvCxnSpPr/>
          <p:nvPr/>
        </p:nvCxnSpPr>
        <p:spPr>
          <a:xfrm rot="10800000">
            <a:off x="5791200" y="3771750"/>
            <a:ext cx="457200" cy="400200"/>
          </a:xfrm>
          <a:prstGeom prst="straightConnector1">
            <a:avLst/>
          </a:prstGeom>
          <a:noFill/>
          <a:ln w="635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8159" y="474388"/>
            <a:ext cx="6579555" cy="4235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983</Words>
  <Application>Microsoft Office PowerPoint</Application>
  <PresentationFormat>Экран (16:9)</PresentationFormat>
  <Paragraphs>262</Paragraphs>
  <Slides>33</Slides>
  <Notes>30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Simple Light</vt:lpstr>
      <vt:lpstr>Simple Light</vt:lpstr>
      <vt:lpstr>Default Design</vt:lpstr>
      <vt:lpstr>Default Design</vt:lpstr>
      <vt:lpstr>Office Theme</vt:lpstr>
      <vt:lpstr>Al-Farabi Kazakh National University Higher School of Medicine</vt:lpstr>
      <vt:lpstr>LEARNING OUTCOMES As a result of the lesson you will be able to:</vt:lpstr>
      <vt:lpstr>Literature</vt:lpstr>
      <vt:lpstr>Презентация PowerPoint</vt:lpstr>
      <vt:lpstr>What is a Gene?  </vt:lpstr>
      <vt:lpstr>Transcription</vt:lpstr>
      <vt:lpstr>Transcription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Secondary structures of mRNA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Transcription factors</vt:lpstr>
      <vt:lpstr>Презентация PowerPoint</vt:lpstr>
      <vt:lpstr>Презентация PowerPoint</vt:lpstr>
      <vt:lpstr>The CALCA gene</vt:lpstr>
      <vt:lpstr>A closer look at pre-mRNA processing</vt:lpstr>
      <vt:lpstr>A closer look at RNA splicing</vt:lpstr>
      <vt:lpstr>Alternative splicing of the CALCA gene</vt:lpstr>
      <vt:lpstr>Translation and post-translational processing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Al-Farabi Kazakh National University Higher School of Medicine</dc:title>
  <dc:creator>User</dc:creator>
  <cp:lastModifiedBy>User</cp:lastModifiedBy>
  <cp:revision>22</cp:revision>
  <dcterms:modified xsi:type="dcterms:W3CDTF">2021-10-07T12:58:07Z</dcterms:modified>
</cp:coreProperties>
</file>